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58" r:id="rId3"/>
  </p:sldMasterIdLst>
  <p:notesMasterIdLst>
    <p:notesMasterId r:id="rId20"/>
  </p:notesMasterIdLst>
  <p:sldIdLst>
    <p:sldId id="420" r:id="rId4"/>
    <p:sldId id="409" r:id="rId5"/>
    <p:sldId id="346" r:id="rId6"/>
    <p:sldId id="410" r:id="rId7"/>
    <p:sldId id="384" r:id="rId8"/>
    <p:sldId id="398" r:id="rId9"/>
    <p:sldId id="402" r:id="rId10"/>
    <p:sldId id="390" r:id="rId11"/>
    <p:sldId id="406" r:id="rId12"/>
    <p:sldId id="383" r:id="rId13"/>
    <p:sldId id="404" r:id="rId14"/>
    <p:sldId id="418" r:id="rId15"/>
    <p:sldId id="417" r:id="rId16"/>
    <p:sldId id="416" r:id="rId17"/>
    <p:sldId id="419" r:id="rId18"/>
    <p:sldId id="356" r:id="rId19"/>
  </p:sldIdLst>
  <p:sldSz cx="12188825" cy="6858000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Dotum" panose="020B0604020202020204" charset="-127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S PGothic" panose="020B0600070205080204" pitchFamily="34" charset="-128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592138" indent="-1158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1187450" indent="-2349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782763" indent="-3540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2378075" indent="-4730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>
          <p15:clr>
            <a:srgbClr val="A4A3A4"/>
          </p15:clr>
        </p15:guide>
        <p15:guide id="2" pos="802">
          <p15:clr>
            <a:srgbClr val="A4A3A4"/>
          </p15:clr>
        </p15:guide>
        <p15:guide id="3" pos="13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FFFFFF"/>
    <a:srgbClr val="671732"/>
    <a:srgbClr val="AD2654"/>
    <a:srgbClr val="46A37A"/>
    <a:srgbClr val="6EB1C4"/>
    <a:srgbClr val="FEDD3A"/>
    <a:srgbClr val="D43810"/>
    <a:srgbClr val="286980"/>
    <a:srgbClr val="E4A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95" autoAdjust="0"/>
    <p:restoredTop sz="94438" autoAdjust="0"/>
  </p:normalViewPr>
  <p:slideViewPr>
    <p:cSldViewPr snapToGrid="0">
      <p:cViewPr varScale="1">
        <p:scale>
          <a:sx n="110" d="100"/>
          <a:sy n="110" d="100"/>
        </p:scale>
        <p:origin x="120" y="120"/>
      </p:cViewPr>
      <p:guideLst>
        <p:guide orient="horz" pos="2186"/>
        <p:guide pos="802"/>
        <p:guide pos="13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F62E2BB-82CD-42F0-AF2B-08ADC9441D22}" type="datetimeFigureOut">
              <a:rPr lang="pt-PT" altLang="pt-PT"/>
              <a:pPr>
                <a:defRPr/>
              </a:pPr>
              <a:t>21/10/2024</a:t>
            </a:fld>
            <a:endParaRPr lang="pt-PT" alt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pt-PT" noProof="0"/>
              <a:t>Click to edit Master text styles</a:t>
            </a:r>
          </a:p>
          <a:p>
            <a:pPr lvl="1"/>
            <a:r>
              <a:rPr lang="en-US" altLang="pt-PT" noProof="0"/>
              <a:t>Second level</a:t>
            </a:r>
          </a:p>
          <a:p>
            <a:pPr lvl="2"/>
            <a:r>
              <a:rPr lang="en-US" altLang="pt-PT" noProof="0"/>
              <a:t>Third level</a:t>
            </a:r>
          </a:p>
          <a:p>
            <a:pPr lvl="3"/>
            <a:r>
              <a:rPr lang="en-US" altLang="pt-PT" noProof="0"/>
              <a:t>Fourth level</a:t>
            </a:r>
          </a:p>
          <a:p>
            <a:pPr lvl="4"/>
            <a:r>
              <a:rPr lang="en-US" altLang="pt-PT" noProof="0"/>
              <a:t>Fifth level</a:t>
            </a:r>
            <a:endParaRPr lang="pt-PT" altLang="pt-PT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69E34B3-2B09-4CF1-B141-4FA9C8BFC93C}" type="slidenum">
              <a:rPr lang="pt-PT" altLang="pt-PT"/>
              <a:pPr>
                <a:defRPr/>
              </a:pPr>
              <a:t>‹#›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898444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592138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118745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78276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2378075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974874" algn="l" defTabSz="1189949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6pPr>
    <a:lvl7pPr marL="3569846" algn="l" defTabSz="1189949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7pPr>
    <a:lvl8pPr marL="4164821" algn="l" defTabSz="1189949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8pPr>
    <a:lvl9pPr marL="4759795" algn="l" defTabSz="1189949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E34B3-2B09-4CF1-B141-4FA9C8BFC93C}" type="slidenum">
              <a:rPr lang="pt-PT" altLang="pt-PT" smtClean="0"/>
              <a:pPr>
                <a:defRPr/>
              </a:pPr>
              <a:t>2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33477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68087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5BCE-24FD-43F4-98F1-869CDCBAE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20098-842A-457D-8FFE-EBE9E7C22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13785-2A03-46F3-8E8D-CF4CA6EF9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6685A1-9048-40F0-BFA2-71CE9D239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5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E9FD5C-2F81-400E-8DE6-F9D361951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5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9E375-0817-44EF-9510-FB80DF79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67905-1FEA-49D9-9D51-7D3297B2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248FDD-B29F-4F39-A137-CDB6ECD1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989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E15BD-FA4A-4748-886E-AAD45E46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39112-239A-48C1-A88F-A6FE164CA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AD5FA-BC9B-40C2-AE15-F9BFB5E7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EC5CE-636B-42F0-AD99-63F96798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9947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61173-B057-4FDD-9969-19EA689A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4689D1-7446-4451-B09A-2AD008F6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66EAD-6501-458E-8DCE-7C7BFDD2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2255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2382A-1C3E-42BD-A1A2-87D231D0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ECF57-F179-4849-9CC1-DC57D106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30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97F2D-8D05-4F0D-A66C-65591FBB2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2" indent="0">
              <a:buNone/>
              <a:defRPr sz="1400"/>
            </a:lvl2pPr>
            <a:lvl3pPr marL="914103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C0D5C-B577-41FB-8746-2471F1C1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53C73-E923-4EB4-8A7F-8D4F243A6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0223C-FB83-4574-94E2-5604825F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207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231E-6CD7-4641-9EF4-294945D12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99B77-4096-44C6-AB9A-F2F2DC6E5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30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2" indent="0">
              <a:buNone/>
              <a:defRPr sz="1999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1A0CF-6B1A-4777-ACD1-177C5693E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2" indent="0">
              <a:buNone/>
              <a:defRPr sz="1400"/>
            </a:lvl2pPr>
            <a:lvl3pPr marL="914103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C3FBC-4AFB-42F1-BFA3-B1E8565B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5CD0F-BEB1-41DB-8180-A9F59007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07E2F-C940-4FBD-9D34-AB835E51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3240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5A77-4B50-4C11-A6B7-C60608DAA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6B03F-C9E3-4245-84C7-281AFB24E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9F953-F03E-4FC6-B882-B57A51105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5B381-B14D-4E0B-BEC0-9A7177AD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AAD89-0CEF-4B1F-9235-5F731D8F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6780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DEF641-8369-4068-BA83-47108E56B8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7FC43-74C3-4668-B696-F96A2007C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4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F14A0-4009-4C3C-B8BC-877941A16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2D3E4-4428-43B4-8604-AB8AF2040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953A1-0621-49D9-A9DC-1E5129B7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941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58598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79956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27430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063" indent="0" algn="ctr">
              <a:buNone/>
              <a:defRPr/>
            </a:lvl2pPr>
            <a:lvl3pPr marL="914126" indent="0" algn="ctr">
              <a:buNone/>
              <a:defRPr/>
            </a:lvl3pPr>
            <a:lvl4pPr marL="1371189" indent="0" algn="ctr">
              <a:buNone/>
              <a:defRPr/>
            </a:lvl4pPr>
            <a:lvl5pPr marL="1828251" indent="0" algn="ctr">
              <a:buNone/>
              <a:defRPr/>
            </a:lvl5pPr>
            <a:lvl6pPr marL="2285314" indent="0" algn="ctr">
              <a:buNone/>
              <a:defRPr/>
            </a:lvl6pPr>
            <a:lvl7pPr marL="2742377" indent="0" algn="ctr">
              <a:buNone/>
              <a:defRPr/>
            </a:lvl7pPr>
            <a:lvl8pPr marL="3199440" indent="0" algn="ctr">
              <a:buNone/>
              <a:defRPr/>
            </a:lvl8pPr>
            <a:lvl9pPr marL="36565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5943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AE85-CB1E-4CA7-86F9-26594BFCB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01D8EE-3D0E-47E5-89E6-EEBA4CB5D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2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7" indent="0" algn="ctr">
              <a:buNone/>
              <a:defRPr sz="1600"/>
            </a:lvl6pPr>
            <a:lvl7pPr marL="2742308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D0C82-9197-472B-805B-B44C82B5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5E13-4540-44D2-B39D-0C90C49A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85F2D-ADC7-477A-A70A-E0514BE3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38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C1E1-322D-4258-9F82-A94784104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B2452-C2FB-4875-A5E9-65F6F851E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84E59-B798-4BD6-AACF-2F903EC67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1DCD0-881D-4EA0-BF56-8D70AC3BE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0B75D-375C-4A96-9184-3F1EF735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054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257A-12A6-490E-BB6C-41911DAC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4" y="1709743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3757E-45AE-481F-BE16-19E4CC0CE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4" y="4589468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B57C5-8E9F-45BF-97E3-EEA23F85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33A01-FAF6-4554-BEF8-ADAEC23F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AA481-DC0B-4862-AF2B-0E0454FB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358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C67C-A315-4EFB-B81B-A6B31F4A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995C3-7D65-43FB-B622-48E24B7D3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99403-4CE4-4759-880F-D87686920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428A6-7818-4C4A-A9BA-3262BE0B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0ED7B-2C1F-4E94-BF84-F8352C4F1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BF73B-6DD0-487A-822D-E82D3642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453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595075" algn="ctr" rtl="0" fontAlgn="base">
        <a:spcBef>
          <a:spcPct val="0"/>
        </a:spcBef>
        <a:spcAft>
          <a:spcPct val="0"/>
        </a:spcAft>
        <a:defRPr sz="5727">
          <a:solidFill>
            <a:schemeClr val="tx1"/>
          </a:solidFill>
          <a:latin typeface="Calibri" pitchFamily="34" charset="0"/>
        </a:defRPr>
      </a:lvl6pPr>
      <a:lvl7pPr marL="1190149" algn="ctr" rtl="0" fontAlgn="base">
        <a:spcBef>
          <a:spcPct val="0"/>
        </a:spcBef>
        <a:spcAft>
          <a:spcPct val="0"/>
        </a:spcAft>
        <a:defRPr sz="5727">
          <a:solidFill>
            <a:schemeClr val="tx1"/>
          </a:solidFill>
          <a:latin typeface="Calibri" pitchFamily="34" charset="0"/>
        </a:defRPr>
      </a:lvl7pPr>
      <a:lvl8pPr marL="1785224" algn="ctr" rtl="0" fontAlgn="base">
        <a:spcBef>
          <a:spcPct val="0"/>
        </a:spcBef>
        <a:spcAft>
          <a:spcPct val="0"/>
        </a:spcAft>
        <a:defRPr sz="5727">
          <a:solidFill>
            <a:schemeClr val="tx1"/>
          </a:solidFill>
          <a:latin typeface="Calibri" pitchFamily="34" charset="0"/>
        </a:defRPr>
      </a:lvl8pPr>
      <a:lvl9pPr marL="2380297" algn="ctr" rtl="0" fontAlgn="base">
        <a:spcBef>
          <a:spcPct val="0"/>
        </a:spcBef>
        <a:spcAft>
          <a:spcPct val="0"/>
        </a:spcAft>
        <a:defRPr sz="5727">
          <a:solidFill>
            <a:schemeClr val="tx1"/>
          </a:solidFill>
          <a:latin typeface="Calibri" pitchFamily="34" charset="0"/>
        </a:defRPr>
      </a:lvl9pPr>
    </p:titleStyle>
    <p:bodyStyle>
      <a:lvl1pPr marL="444500" indent="-4445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65200" indent="-3698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485900" indent="-2952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2081213" indent="-2952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676525" indent="-2952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3272910" indent="-297537" algn="l" defTabSz="1190149" rtl="0" eaLnBrk="1" latinLnBrk="0" hangingPunct="1">
        <a:spcBef>
          <a:spcPct val="20000"/>
        </a:spcBef>
        <a:buFont typeface="Arial" pitchFamily="34" charset="0"/>
        <a:buChar char="•"/>
        <a:defRPr sz="2603" kern="1200">
          <a:solidFill>
            <a:schemeClr val="tx1"/>
          </a:solidFill>
          <a:latin typeface="+mn-lt"/>
          <a:ea typeface="+mn-ea"/>
          <a:cs typeface="+mn-cs"/>
        </a:defRPr>
      </a:lvl6pPr>
      <a:lvl7pPr marL="3867983" indent="-297537" algn="l" defTabSz="1190149" rtl="0" eaLnBrk="1" latinLnBrk="0" hangingPunct="1">
        <a:spcBef>
          <a:spcPct val="20000"/>
        </a:spcBef>
        <a:buFont typeface="Arial" pitchFamily="34" charset="0"/>
        <a:buChar char="•"/>
        <a:defRPr sz="2603" kern="1200">
          <a:solidFill>
            <a:schemeClr val="tx1"/>
          </a:solidFill>
          <a:latin typeface="+mn-lt"/>
          <a:ea typeface="+mn-ea"/>
          <a:cs typeface="+mn-cs"/>
        </a:defRPr>
      </a:lvl7pPr>
      <a:lvl8pPr marL="4463058" indent="-297537" algn="l" defTabSz="1190149" rtl="0" eaLnBrk="1" latinLnBrk="0" hangingPunct="1">
        <a:spcBef>
          <a:spcPct val="20000"/>
        </a:spcBef>
        <a:buFont typeface="Arial" pitchFamily="34" charset="0"/>
        <a:buChar char="•"/>
        <a:defRPr sz="2603" kern="1200">
          <a:solidFill>
            <a:schemeClr val="tx1"/>
          </a:solidFill>
          <a:latin typeface="+mn-lt"/>
          <a:ea typeface="+mn-ea"/>
          <a:cs typeface="+mn-cs"/>
        </a:defRPr>
      </a:lvl8pPr>
      <a:lvl9pPr marL="5058132" indent="-297537" algn="l" defTabSz="1190149" rtl="0" eaLnBrk="1" latinLnBrk="0" hangingPunct="1">
        <a:spcBef>
          <a:spcPct val="20000"/>
        </a:spcBef>
        <a:buFont typeface="Arial" pitchFamily="34" charset="0"/>
        <a:buChar char="•"/>
        <a:defRPr sz="26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190149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1pPr>
      <a:lvl2pPr marL="595075" algn="l" defTabSz="1190149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2pPr>
      <a:lvl3pPr marL="1190149" algn="l" defTabSz="1190149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3pPr>
      <a:lvl4pPr marL="1785224" algn="l" defTabSz="1190149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4pPr>
      <a:lvl5pPr marL="2380297" algn="l" defTabSz="1190149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5pPr>
      <a:lvl6pPr marL="2975372" algn="l" defTabSz="1190149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6pPr>
      <a:lvl7pPr marL="3570446" algn="l" defTabSz="1190149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7pPr>
      <a:lvl8pPr marL="4165521" algn="l" defTabSz="1190149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8pPr>
      <a:lvl9pPr marL="4760595" algn="l" defTabSz="1190149" rtl="0" eaLnBrk="1" latinLnBrk="0" hangingPunct="1">
        <a:defRPr sz="23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5pPr>
      <a:lvl6pPr marL="457063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6pPr>
      <a:lvl7pPr marL="914126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7pPr>
      <a:lvl8pPr marL="1371189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8pPr>
      <a:lvl9pPr marL="1828251" algn="ctr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1B234E-5862-4C24-907F-A6673E86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91BA8-7DAA-45DE-A55C-B2A4DBBBC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F9A41-A85C-4F7E-93CE-6041AABC54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5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DFF51-F167-4424-9F11-8A6D93E54800}" type="datetimeFigureOut">
              <a:rPr lang="hr-HR" smtClean="0"/>
              <a:t>21.10.2024.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03366-B584-4879-96A7-3AAB287D2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5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CFE8E-9467-4E3B-B675-6A46FDAC7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5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EECD8-D8AB-4A58-9F8B-E5E0666B11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078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-jQYllVXw2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vvo.hr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jQYllVXw2A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youtu.be/ihvVOWmbTL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ihvVOWmbTL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E0AAF-DCF6-4415-BE1A-4D802CC46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15" y="1523734"/>
            <a:ext cx="4229690" cy="3810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ED3F5A-C2FC-4C0B-B60A-D5C99E2EA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10" y="734447"/>
            <a:ext cx="2265003" cy="22723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1380C5-91B3-40BF-B2EC-39F7E505761E}"/>
              </a:ext>
            </a:extLst>
          </p:cNvPr>
          <p:cNvSpPr/>
          <p:nvPr/>
        </p:nvSpPr>
        <p:spPr>
          <a:xfrm>
            <a:off x="0" y="3429000"/>
            <a:ext cx="121888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EKONOMSKI FAKULTET</a:t>
            </a:r>
            <a:endParaRPr lang="hr-HR" sz="4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60000" endA="900" endPos="60000" dist="88900" dir="5400000" sy="-100000" algn="bl" rotWithShape="0"/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1AB765C3-429E-4A38-88A1-969C9DE65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622244"/>
            <a:ext cx="12188824" cy="4847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3000" b="1" dirty="0">
                <a:solidFill>
                  <a:schemeClr val="bg1"/>
                </a:solidFill>
                <a:effectLst>
                  <a:reflection blurRad="6350" stA="60000" endA="900" endPos="60000" dist="60007" dir="5400000" sy="-100000" algn="bl" rotWithShape="0"/>
                </a:effectLst>
                <a:latin typeface="Century Gothic" pitchFamily="34" charset="0"/>
                <a:ea typeface="Dotum" pitchFamily="34" charset="-127"/>
                <a:cs typeface="Verdana" pitchFamily="34" charset="0"/>
              </a:rPr>
              <a:t>Sveučilište u Dubrovniku</a:t>
            </a:r>
            <a:endParaRPr lang="pt-PT" altLang="pt-PT" sz="3000" b="1" dirty="0">
              <a:solidFill>
                <a:schemeClr val="bg1"/>
              </a:solidFill>
              <a:effectLst>
                <a:reflection blurRad="6350" stA="60000" endA="900" endPos="60000" dist="60007" dir="5400000" sy="-100000" algn="bl" rotWithShape="0"/>
              </a:effectLst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689" b="4087"/>
          <a:stretch/>
        </p:blipFill>
        <p:spPr bwMode="auto">
          <a:xfrm>
            <a:off x="-1" y="-21771"/>
            <a:ext cx="122096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tângulo 29"/>
          <p:cNvSpPr/>
          <p:nvPr/>
        </p:nvSpPr>
        <p:spPr>
          <a:xfrm>
            <a:off x="2828698" y="0"/>
            <a:ext cx="6389914" cy="1279797"/>
          </a:xfrm>
          <a:prstGeom prst="rect">
            <a:avLst/>
          </a:prstGeom>
          <a:solidFill>
            <a:srgbClr val="E8E8E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5" name="Título 4"/>
          <p:cNvSpPr>
            <a:spLocks/>
          </p:cNvSpPr>
          <p:nvPr/>
        </p:nvSpPr>
        <p:spPr bwMode="auto">
          <a:xfrm>
            <a:off x="2828698" y="372132"/>
            <a:ext cx="640624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hr-HR" altLang="pt-PT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3.</a:t>
            </a:r>
            <a:endParaRPr lang="pt-BR" altLang="pt-PT" sz="3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 flipH="1">
            <a:off x="-1" y="5355770"/>
            <a:ext cx="12188826" cy="1502229"/>
          </a:xfrm>
          <a:prstGeom prst="rect">
            <a:avLst/>
          </a:prstGeom>
          <a:solidFill>
            <a:srgbClr val="00B0F0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chemeClr val="bg1"/>
              </a:solidFill>
            </a:endParaRPr>
          </a:p>
        </p:txBody>
      </p:sp>
      <p:sp>
        <p:nvSpPr>
          <p:cNvPr id="16" name="Subtítulo 5"/>
          <p:cNvSpPr txBox="1">
            <a:spLocks/>
          </p:cNvSpPr>
          <p:nvPr/>
        </p:nvSpPr>
        <p:spPr bwMode="auto">
          <a:xfrm>
            <a:off x="116681" y="5469451"/>
            <a:ext cx="11813948" cy="13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 algn="ctr" eaLnBrk="1" hangingPunct="1">
              <a:spcAft>
                <a:spcPts val="800"/>
              </a:spcAft>
              <a:buClr>
                <a:srgbClr val="FCC80B"/>
              </a:buClr>
              <a:defRPr/>
            </a:pPr>
            <a:r>
              <a:rPr lang="hr-HR" altLang="pt-PT" sz="40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lang="hr-HR" altLang="pt-PT" sz="2400" b="1" dirty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Stručni studij </a:t>
            </a:r>
          </a:p>
          <a:p>
            <a:pPr marL="0" indent="0" algn="ctr" eaLnBrk="1" hangingPunct="1">
              <a:spcAft>
                <a:spcPts val="800"/>
              </a:spcAft>
              <a:buClr>
                <a:srgbClr val="FCC80B"/>
              </a:buClr>
              <a:defRPr/>
            </a:pPr>
            <a:r>
              <a:rPr lang="hr-HR" altLang="pt-PT" sz="32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FINANCIJSKI MENADŽMENT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606142" y="1162140"/>
            <a:ext cx="835025" cy="1238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cxnSp>
        <p:nvCxnSpPr>
          <p:cNvPr id="33" name="Conexão reta 32"/>
          <p:cNvCxnSpPr/>
          <p:nvPr/>
        </p:nvCxnSpPr>
        <p:spPr>
          <a:xfrm>
            <a:off x="2828698" y="908414"/>
            <a:ext cx="638991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>
            <a:off x="-1" y="908414"/>
            <a:ext cx="28286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36"/>
          <p:cNvCxnSpPr/>
          <p:nvPr/>
        </p:nvCxnSpPr>
        <p:spPr>
          <a:xfrm>
            <a:off x="9224053" y="908414"/>
            <a:ext cx="295388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670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/>
      <p:bldP spid="13" grpId="0" animBg="1"/>
      <p:bldP spid="16" grpId="0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What is a Certified Financial Manager?">
            <a:extLst>
              <a:ext uri="{FF2B5EF4-FFF2-40B4-BE49-F238E27FC236}">
                <a16:creationId xmlns:a16="http://schemas.microsoft.com/office/drawing/2014/main" id="{E0DECBA0-27B5-4F15-8427-0F78E94D9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r="36930"/>
          <a:stretch/>
        </p:blipFill>
        <p:spPr bwMode="auto">
          <a:xfrm>
            <a:off x="7640266" y="0"/>
            <a:ext cx="4548559" cy="685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5"/>
          <p:cNvSpPr txBox="1">
            <a:spLocks/>
          </p:cNvSpPr>
          <p:nvPr/>
        </p:nvSpPr>
        <p:spPr bwMode="auto">
          <a:xfrm>
            <a:off x="432486" y="2814934"/>
            <a:ext cx="7090909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71732"/>
              </a:buClr>
              <a:defRPr/>
            </a:pPr>
            <a:r>
              <a:rPr lang="hr-HR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Bit ćete spremni za obavljanje visokostručnih poslova i zadataka iz područja računovodstva, financija i poreza uključujući i upravljačke aktivnosti na razini srednjeg ili višeg menadžmenata u privatnim i javnim institucijama. </a:t>
            </a: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71732"/>
              </a:buClr>
              <a:defRPr/>
            </a:pPr>
            <a:endParaRPr lang="hr-HR" dirty="0">
              <a:solidFill>
                <a:prstClr val="black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aixaDeTexto 2"/>
          <p:cNvSpPr txBox="1">
            <a:spLocks noChangeArrowheads="1"/>
          </p:cNvSpPr>
          <p:nvPr/>
        </p:nvSpPr>
        <p:spPr bwMode="auto">
          <a:xfrm>
            <a:off x="398462" y="491542"/>
            <a:ext cx="7787595" cy="205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r-HR" altLang="pt-PT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DIREKTOR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defRPr/>
            </a:pPr>
            <a:r>
              <a:rPr lang="hr-HR" altLang="pt-P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financija</a:t>
            </a:r>
            <a:endParaRPr lang="pt-PT" altLang="pt-PT" sz="4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 rot="16200000">
            <a:off x="2120899" y="80415"/>
            <a:ext cx="87087" cy="3312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cxnSp>
        <p:nvCxnSpPr>
          <p:cNvPr id="25" name="Conexão reta 24"/>
          <p:cNvCxnSpPr/>
          <p:nvPr/>
        </p:nvCxnSpPr>
        <p:spPr>
          <a:xfrm>
            <a:off x="514350" y="1860003"/>
            <a:ext cx="71600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26"/>
          <p:cNvCxnSpPr>
            <a:cxnSpLocks/>
          </p:cNvCxnSpPr>
          <p:nvPr/>
        </p:nvCxnSpPr>
        <p:spPr>
          <a:xfrm>
            <a:off x="7674429" y="1860003"/>
            <a:ext cx="45143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/>
          <p:cNvSpPr/>
          <p:nvPr/>
        </p:nvSpPr>
        <p:spPr>
          <a:xfrm>
            <a:off x="508000" y="133016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postani budući …</a:t>
            </a:r>
            <a:endParaRPr lang="hr-H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14350" y="5169104"/>
            <a:ext cx="681719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3070" y="5353450"/>
            <a:ext cx="72297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Clr>
                <a:srgbClr val="46A37A"/>
              </a:buClr>
              <a:defRPr/>
            </a:pP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STRUČNI PRIJEDIPLOMSKI: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3 godine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,  prvostupnik/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ca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 financijskog menadžmenta (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bacc.oec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.)</a:t>
            </a: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Clr>
                <a:srgbClr val="46A37A"/>
              </a:buClr>
              <a:defRPr/>
            </a:pP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STRUČNI DIPLOMSKI: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2 godine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, magistar/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ra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 financijskog menadžmenta (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mag.oec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.)</a:t>
            </a:r>
          </a:p>
          <a:p>
            <a:endParaRPr lang="hr-HR" dirty="0"/>
          </a:p>
        </p:txBody>
      </p:sp>
      <p:sp>
        <p:nvSpPr>
          <p:cNvPr id="11" name="Retângulo 118">
            <a:extLst>
              <a:ext uri="{FF2B5EF4-FFF2-40B4-BE49-F238E27FC236}">
                <a16:creationId xmlns:a16="http://schemas.microsoft.com/office/drawing/2014/main" id="{3F2947FA-173E-4697-9BBB-3576CCC3CB30}"/>
              </a:ext>
            </a:extLst>
          </p:cNvPr>
          <p:cNvSpPr/>
          <p:nvPr/>
        </p:nvSpPr>
        <p:spPr>
          <a:xfrm rot="2021982">
            <a:off x="6123041" y="62044"/>
            <a:ext cx="1894648" cy="17720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8CD262DF-316C-43D8-88E6-620777FD7193}"/>
              </a:ext>
            </a:extLst>
          </p:cNvPr>
          <p:cNvSpPr txBox="1">
            <a:spLocks noChangeArrowheads="1"/>
          </p:cNvSpPr>
          <p:nvPr/>
        </p:nvSpPr>
        <p:spPr bwMode="auto">
          <a:xfrm rot="2021982">
            <a:off x="6168636" y="495445"/>
            <a:ext cx="18145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5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3" name="CaixaDeTexto 2">
            <a:extLst>
              <a:ext uri="{FF2B5EF4-FFF2-40B4-BE49-F238E27FC236}">
                <a16:creationId xmlns:a16="http://schemas.microsoft.com/office/drawing/2014/main" id="{92252861-E4CB-4BAF-9318-37E32AF4A43D}"/>
              </a:ext>
            </a:extLst>
          </p:cNvPr>
          <p:cNvSpPr txBox="1">
            <a:spLocks noChangeArrowheads="1"/>
          </p:cNvSpPr>
          <p:nvPr/>
        </p:nvSpPr>
        <p:spPr bwMode="auto">
          <a:xfrm rot="2021982">
            <a:off x="5633245" y="1060946"/>
            <a:ext cx="22494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20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Financijski menadžment</a:t>
            </a:r>
            <a:endParaRPr lang="pt-PT" altLang="pt-PT" sz="20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70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3" grpId="0"/>
      <p:bldP spid="24" grpId="0" animBg="1"/>
      <p:bldP spid="10" grpId="0"/>
      <p:bldP spid="11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77939" cy="6806783"/>
          </a:xfrm>
          <a:prstGeom prst="rect">
            <a:avLst/>
          </a:prstGeom>
        </p:spPr>
      </p:pic>
      <p:sp>
        <p:nvSpPr>
          <p:cNvPr id="30" name="Retângulo 29"/>
          <p:cNvSpPr/>
          <p:nvPr/>
        </p:nvSpPr>
        <p:spPr>
          <a:xfrm>
            <a:off x="2828698" y="0"/>
            <a:ext cx="6389914" cy="1279797"/>
          </a:xfrm>
          <a:prstGeom prst="rect">
            <a:avLst/>
          </a:prstGeom>
          <a:solidFill>
            <a:srgbClr val="E8E8E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5" name="Título 4"/>
          <p:cNvSpPr>
            <a:spLocks/>
          </p:cNvSpPr>
          <p:nvPr/>
        </p:nvSpPr>
        <p:spPr bwMode="auto">
          <a:xfrm>
            <a:off x="2828698" y="372132"/>
            <a:ext cx="640624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hr-HR" altLang="pt-PT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4 .</a:t>
            </a:r>
            <a:endParaRPr lang="pt-BR" altLang="pt-PT" sz="3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 flipH="1">
            <a:off x="0" y="5355771"/>
            <a:ext cx="12188826" cy="1502229"/>
          </a:xfrm>
          <a:prstGeom prst="rect">
            <a:avLst/>
          </a:prstGeom>
          <a:solidFill>
            <a:srgbClr val="00B0F0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6" name="Subtítulo 5"/>
          <p:cNvSpPr txBox="1">
            <a:spLocks/>
          </p:cNvSpPr>
          <p:nvPr/>
        </p:nvSpPr>
        <p:spPr bwMode="auto">
          <a:xfrm>
            <a:off x="116682" y="5424728"/>
            <a:ext cx="11813948" cy="13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Aft>
                <a:spcPts val="800"/>
              </a:spcAft>
              <a:buClr>
                <a:srgbClr val="FCC80B"/>
              </a:buClr>
              <a:defRPr/>
            </a:pPr>
            <a:r>
              <a:rPr lang="hr-HR" altLang="pt-PT" sz="24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Smještaj  </a:t>
            </a:r>
          </a:p>
          <a:p>
            <a:pPr marL="0" indent="0" algn="ctr" eaLnBrk="1" hangingPunct="1">
              <a:lnSpc>
                <a:spcPct val="150000"/>
              </a:lnSpc>
              <a:spcAft>
                <a:spcPts val="800"/>
              </a:spcAft>
              <a:buClr>
                <a:srgbClr val="FCC80B"/>
              </a:buClr>
              <a:defRPr/>
            </a:pPr>
            <a:r>
              <a:rPr lang="hr-HR" altLang="pt-PT" sz="32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KOMPLEKS STUDENTSKOGA DOMA</a:t>
            </a:r>
            <a:endParaRPr lang="hr-HR" altLang="pt-PT" sz="3200" b="1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5606142" y="1162140"/>
            <a:ext cx="835025" cy="1238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cxnSp>
        <p:nvCxnSpPr>
          <p:cNvPr id="33" name="Conexão reta 32"/>
          <p:cNvCxnSpPr/>
          <p:nvPr/>
        </p:nvCxnSpPr>
        <p:spPr>
          <a:xfrm>
            <a:off x="2828698" y="908414"/>
            <a:ext cx="638991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>
            <a:off x="-1" y="908414"/>
            <a:ext cx="28286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36"/>
          <p:cNvCxnSpPr/>
          <p:nvPr/>
        </p:nvCxnSpPr>
        <p:spPr>
          <a:xfrm>
            <a:off x="9224053" y="908414"/>
            <a:ext cx="295388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450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/>
      <p:bldP spid="13" grpId="0" animBg="1"/>
      <p:bldP spid="16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425" y="0"/>
            <a:ext cx="3962400" cy="2238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900" y="4600575"/>
            <a:ext cx="3962400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425" y="2238375"/>
            <a:ext cx="3952875" cy="2371725"/>
          </a:xfrm>
          <a:prstGeom prst="rect">
            <a:avLst/>
          </a:prstGeom>
        </p:spPr>
      </p:pic>
      <p:sp>
        <p:nvSpPr>
          <p:cNvPr id="5" name="Subtítulo 5"/>
          <p:cNvSpPr txBox="1">
            <a:spLocks/>
          </p:cNvSpPr>
          <p:nvPr/>
        </p:nvSpPr>
        <p:spPr bwMode="auto">
          <a:xfrm>
            <a:off x="504825" y="1853602"/>
            <a:ext cx="644300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Dvokrevetne sobe s privatnom kupaonicom</a:t>
            </a: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Zajedničke prostorije za učenje i druženje</a:t>
            </a: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Dva restorana i </a:t>
            </a:r>
            <a:r>
              <a:rPr lang="hr-HR" sz="2000" dirty="0" err="1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caffe</a:t>
            </a: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bar</a:t>
            </a: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Fitness centar</a:t>
            </a: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Studentski klub</a:t>
            </a: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Podzemna garaža sa 179 parking mjesta</a:t>
            </a:r>
          </a:p>
        </p:txBody>
      </p:sp>
      <p:sp>
        <p:nvSpPr>
          <p:cNvPr id="23" name="CaixaDeTexto 2"/>
          <p:cNvSpPr txBox="1">
            <a:spLocks noChangeArrowheads="1"/>
          </p:cNvSpPr>
          <p:nvPr/>
        </p:nvSpPr>
        <p:spPr bwMode="auto">
          <a:xfrm>
            <a:off x="428128" y="589999"/>
            <a:ext cx="81125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hr-HR" altLang="pt-PT" sz="3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NAJMODERNIJEG STUDENTSKOG DOMA U HRVATSKOJ</a:t>
            </a:r>
          </a:p>
        </p:txBody>
      </p:sp>
      <p:sp>
        <p:nvSpPr>
          <p:cNvPr id="24" name="Retângulo 23"/>
          <p:cNvSpPr/>
          <p:nvPr/>
        </p:nvSpPr>
        <p:spPr>
          <a:xfrm rot="16200000">
            <a:off x="2120899" y="80415"/>
            <a:ext cx="87087" cy="3312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AD2654"/>
              </a:solidFill>
            </a:endParaRPr>
          </a:p>
        </p:txBody>
      </p:sp>
      <p:cxnSp>
        <p:nvCxnSpPr>
          <p:cNvPr id="25" name="Conexão reta 24"/>
          <p:cNvCxnSpPr>
            <a:cxnSpLocks/>
          </p:cNvCxnSpPr>
          <p:nvPr/>
        </p:nvCxnSpPr>
        <p:spPr>
          <a:xfrm flipV="1">
            <a:off x="514350" y="1853602"/>
            <a:ext cx="7712075" cy="64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26"/>
          <p:cNvCxnSpPr/>
          <p:nvPr/>
        </p:nvCxnSpPr>
        <p:spPr>
          <a:xfrm>
            <a:off x="7674429" y="1860003"/>
            <a:ext cx="23712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/>
          <p:cNvSpPr/>
          <p:nvPr/>
        </p:nvSpPr>
        <p:spPr>
          <a:xfrm>
            <a:off x="508000" y="133016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postani stanar…</a:t>
            </a:r>
            <a:endParaRPr lang="hr-H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2291" y="5792057"/>
            <a:ext cx="681719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631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 strmoglavo pada, a recesija je pred vratima - kako spasiti svoj novac?  - Poslovni dnevnik">
            <a:extLst>
              <a:ext uri="{FF2B5EF4-FFF2-40B4-BE49-F238E27FC236}">
                <a16:creationId xmlns:a16="http://schemas.microsoft.com/office/drawing/2014/main" id="{DE546B15-B765-44CA-9F8E-8594E4CDE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 r="20391"/>
          <a:stretch/>
        </p:blipFill>
        <p:spPr bwMode="auto">
          <a:xfrm>
            <a:off x="7514173" y="1587"/>
            <a:ext cx="4674652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5"/>
          <p:cNvSpPr txBox="1">
            <a:spLocks/>
          </p:cNvSpPr>
          <p:nvPr/>
        </p:nvSpPr>
        <p:spPr bwMode="auto">
          <a:xfrm>
            <a:off x="265112" y="1109967"/>
            <a:ext cx="6692242" cy="553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endParaRPr lang="hr-HR" sz="2000" dirty="0">
              <a:solidFill>
                <a:prstClr val="black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endParaRPr lang="hr-HR" sz="2000" dirty="0">
              <a:solidFill>
                <a:prstClr val="black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Upisnina: </a:t>
            </a:r>
            <a:r>
              <a:rPr lang="hr-HR" sz="2000" b="1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39.82€</a:t>
            </a: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godišnje</a:t>
            </a: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Školarina za ne hrvatske državljane: </a:t>
            </a:r>
            <a:r>
              <a:rPr lang="hr-HR" sz="2000" b="1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570.71€</a:t>
            </a: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godišnje</a:t>
            </a: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endParaRPr lang="hr-HR" sz="2000" dirty="0">
              <a:solidFill>
                <a:prstClr val="black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endParaRPr lang="hr-HR" sz="2000" dirty="0">
              <a:solidFill>
                <a:prstClr val="black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Smještaj u domu:</a:t>
            </a:r>
          </a:p>
          <a:p>
            <a:pPr marL="400050" lvl="1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redoviti studenti: </a:t>
            </a:r>
            <a:r>
              <a:rPr lang="hr-HR" sz="2000" b="1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112.81€</a:t>
            </a: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mjesečno</a:t>
            </a:r>
          </a:p>
          <a:p>
            <a:pPr marL="400050" lvl="1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Izvanredni studenti: </a:t>
            </a:r>
            <a:r>
              <a:rPr lang="hr-HR" sz="2000" b="1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139.36€</a:t>
            </a: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mjesečno</a:t>
            </a:r>
          </a:p>
          <a:p>
            <a:pPr marL="400050" lvl="1" indent="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Subvencionirani obrok: </a:t>
            </a:r>
            <a:r>
              <a:rPr lang="hr-HR" sz="2000" b="1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0.93€</a:t>
            </a: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endParaRPr lang="hr-HR" dirty="0">
              <a:solidFill>
                <a:srgbClr val="671732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aixaDeTexto 2"/>
          <p:cNvSpPr txBox="1">
            <a:spLocks noChangeArrowheads="1"/>
          </p:cNvSpPr>
          <p:nvPr/>
        </p:nvSpPr>
        <p:spPr bwMode="auto">
          <a:xfrm>
            <a:off x="412291" y="502348"/>
            <a:ext cx="7787595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r-HR" altLang="pt-PT" sz="45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KOLIKO SVE TO KOŠTA?</a:t>
            </a:r>
          </a:p>
        </p:txBody>
      </p:sp>
      <p:sp>
        <p:nvSpPr>
          <p:cNvPr id="24" name="Retângulo 23"/>
          <p:cNvSpPr/>
          <p:nvPr/>
        </p:nvSpPr>
        <p:spPr>
          <a:xfrm rot="16200000">
            <a:off x="2120899" y="80415"/>
            <a:ext cx="87087" cy="3312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AD2654"/>
              </a:solidFill>
            </a:endParaRPr>
          </a:p>
        </p:txBody>
      </p:sp>
      <p:cxnSp>
        <p:nvCxnSpPr>
          <p:cNvPr id="25" name="Conexão reta 24"/>
          <p:cNvCxnSpPr/>
          <p:nvPr/>
        </p:nvCxnSpPr>
        <p:spPr>
          <a:xfrm>
            <a:off x="514350" y="1860003"/>
            <a:ext cx="71600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26"/>
          <p:cNvCxnSpPr/>
          <p:nvPr/>
        </p:nvCxnSpPr>
        <p:spPr>
          <a:xfrm>
            <a:off x="7674429" y="1860003"/>
            <a:ext cx="23712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/>
          <p:cNvSpPr/>
          <p:nvPr/>
        </p:nvSpPr>
        <p:spPr>
          <a:xfrm>
            <a:off x="508000" y="133016"/>
            <a:ext cx="187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zanima te još…</a:t>
            </a:r>
            <a:endParaRPr lang="hr-H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2291" y="3930058"/>
            <a:ext cx="681719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182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koro 13 tisuća slobodnih mjesta za upis fakulteta; u ljetnim rokovima">
            <a:extLst>
              <a:ext uri="{FF2B5EF4-FFF2-40B4-BE49-F238E27FC236}">
                <a16:creationId xmlns:a16="http://schemas.microsoft.com/office/drawing/2014/main" id="{14A2BA39-BDBE-4F98-93E1-92783C0D3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1" r="36539"/>
          <a:stretch/>
        </p:blipFill>
        <p:spPr bwMode="auto">
          <a:xfrm>
            <a:off x="7247470" y="0"/>
            <a:ext cx="49413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5"/>
          <p:cNvSpPr txBox="1">
            <a:spLocks/>
          </p:cNvSpPr>
          <p:nvPr/>
        </p:nvSpPr>
        <p:spPr bwMode="auto">
          <a:xfrm>
            <a:off x="265112" y="2699471"/>
            <a:ext cx="6692242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Svi državljani trećih zemalja bez obzira na državljanstvo - upis bez državne mature</a:t>
            </a: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Upis s državnom maturom i s razinom A i s razinom B</a:t>
            </a: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Upis online preko </a:t>
            </a: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www.ncvvo.hr</a:t>
            </a: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endParaRPr lang="hr-HR" dirty="0">
              <a:solidFill>
                <a:srgbClr val="671732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aixaDeTexto 2"/>
          <p:cNvSpPr txBox="1">
            <a:spLocks noChangeArrowheads="1"/>
          </p:cNvSpPr>
          <p:nvPr/>
        </p:nvSpPr>
        <p:spPr bwMode="auto">
          <a:xfrm>
            <a:off x="361931" y="404683"/>
            <a:ext cx="7787595" cy="99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r-HR" altLang="pt-PT" sz="45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KAKO UPISATI?</a:t>
            </a:r>
          </a:p>
        </p:txBody>
      </p:sp>
      <p:sp>
        <p:nvSpPr>
          <p:cNvPr id="24" name="Retângulo 23"/>
          <p:cNvSpPr/>
          <p:nvPr/>
        </p:nvSpPr>
        <p:spPr>
          <a:xfrm rot="16200000">
            <a:off x="2120899" y="80415"/>
            <a:ext cx="87087" cy="3312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AD2654"/>
              </a:solidFill>
            </a:endParaRPr>
          </a:p>
        </p:txBody>
      </p:sp>
      <p:cxnSp>
        <p:nvCxnSpPr>
          <p:cNvPr id="25" name="Conexão reta 24"/>
          <p:cNvCxnSpPr/>
          <p:nvPr/>
        </p:nvCxnSpPr>
        <p:spPr>
          <a:xfrm>
            <a:off x="514350" y="1860003"/>
            <a:ext cx="71600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26"/>
          <p:cNvCxnSpPr/>
          <p:nvPr/>
        </p:nvCxnSpPr>
        <p:spPr>
          <a:xfrm>
            <a:off x="7674429" y="1860003"/>
            <a:ext cx="23712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/>
          <p:cNvSpPr/>
          <p:nvPr/>
        </p:nvSpPr>
        <p:spPr>
          <a:xfrm>
            <a:off x="508000" y="133016"/>
            <a:ext cx="187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zanima te još…</a:t>
            </a:r>
            <a:endParaRPr lang="hr-H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65112" y="5715857"/>
            <a:ext cx="681719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94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Dubrovački - DUBROVNIK JE MJESTO LIJEPOG ŽIVLJENJA, ALI I SVEUČILIŠNI GRAD  Budućim se studentima nudi individualizirani pristup nastavi">
            <a:extLst>
              <a:ext uri="{FF2B5EF4-FFF2-40B4-BE49-F238E27FC236}">
                <a16:creationId xmlns:a16="http://schemas.microsoft.com/office/drawing/2014/main" id="{8129A447-B15D-4B98-90CA-AD51348FB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2">
            <a:extLst>
              <a:ext uri="{FF2B5EF4-FFF2-40B4-BE49-F238E27FC236}">
                <a16:creationId xmlns:a16="http://schemas.microsoft.com/office/drawing/2014/main" id="{264B5F7C-058B-4E3E-9ADE-2F74A264CA4A}"/>
              </a:ext>
            </a:extLst>
          </p:cNvPr>
          <p:cNvSpPr/>
          <p:nvPr/>
        </p:nvSpPr>
        <p:spPr>
          <a:xfrm flipH="1">
            <a:off x="-1" y="5355771"/>
            <a:ext cx="12188826" cy="1502229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dirty="0"/>
          </a:p>
        </p:txBody>
      </p:sp>
      <p:sp>
        <p:nvSpPr>
          <p:cNvPr id="18" name="Retângulo 17">
            <a:hlinkClick r:id="rId3"/>
          </p:cNvPr>
          <p:cNvSpPr/>
          <p:nvPr/>
        </p:nvSpPr>
        <p:spPr>
          <a:xfrm>
            <a:off x="5159582" y="6612124"/>
            <a:ext cx="1651000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Conexão reta 18">
            <a:hlinkClick r:id="rId4"/>
          </p:cNvPr>
          <p:cNvCxnSpPr/>
          <p:nvPr/>
        </p:nvCxnSpPr>
        <p:spPr>
          <a:xfrm>
            <a:off x="3124672" y="5571874"/>
            <a:ext cx="5578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96B3E82-CC6F-49A2-AE90-A41C81F423DA}"/>
              </a:ext>
            </a:extLst>
          </p:cNvPr>
          <p:cNvSpPr txBox="1"/>
          <p:nvPr/>
        </p:nvSpPr>
        <p:spPr>
          <a:xfrm>
            <a:off x="-26780" y="5567907"/>
            <a:ext cx="12188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MS PGothic" pitchFamily="34" charset="-128"/>
                <a:cs typeface="+mn-cs"/>
              </a:rPr>
              <a:t>VIDIMO SE NA 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3000" b="1" noProof="0" dirty="0">
                <a:solidFill>
                  <a:prstClr val="white"/>
                </a:solidFill>
                <a:latin typeface="Century Gothic" pitchFamily="34" charset="0"/>
              </a:rPr>
              <a:t>Ekonomskom fakultetu u Dubrovniku</a:t>
            </a:r>
            <a:endParaRPr kumimoji="0" lang="hr-HR" sz="30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cxnSp>
        <p:nvCxnSpPr>
          <p:cNvPr id="15" name="Conexão reta 36">
            <a:extLst>
              <a:ext uri="{FF2B5EF4-FFF2-40B4-BE49-F238E27FC236}">
                <a16:creationId xmlns:a16="http://schemas.microsoft.com/office/drawing/2014/main" id="{CE974E76-DD2E-48DD-BB13-FFB141977B2F}"/>
              </a:ext>
            </a:extLst>
          </p:cNvPr>
          <p:cNvCxnSpPr/>
          <p:nvPr/>
        </p:nvCxnSpPr>
        <p:spPr>
          <a:xfrm>
            <a:off x="70756" y="396350"/>
            <a:ext cx="28286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36">
            <a:extLst>
              <a:ext uri="{FF2B5EF4-FFF2-40B4-BE49-F238E27FC236}">
                <a16:creationId xmlns:a16="http://schemas.microsoft.com/office/drawing/2014/main" id="{38415635-4767-470B-8ADF-30F5D71C73D5}"/>
              </a:ext>
            </a:extLst>
          </p:cNvPr>
          <p:cNvCxnSpPr/>
          <p:nvPr/>
        </p:nvCxnSpPr>
        <p:spPr>
          <a:xfrm>
            <a:off x="9294810" y="396350"/>
            <a:ext cx="295388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/>
          <p:cNvSpPr>
            <a:spLocks/>
          </p:cNvSpPr>
          <p:nvPr/>
        </p:nvSpPr>
        <p:spPr bwMode="auto">
          <a:xfrm>
            <a:off x="688973" y="193427"/>
            <a:ext cx="7366889" cy="149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hr-HR" altLang="pt-PT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ZAŠTO ODABRATI????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r-HR" altLang="pt-PT" sz="2400" b="1" dirty="0">
                <a:solidFill>
                  <a:srgbClr val="009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Ekonomski fakultet u Dubrovniku</a:t>
            </a:r>
            <a:endParaRPr lang="pt-BR" altLang="pt-PT" sz="5400" b="1" dirty="0">
              <a:solidFill>
                <a:srgbClr val="009F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708975" y="2880685"/>
            <a:ext cx="7501576" cy="834700"/>
          </a:xfrm>
          <a:prstGeom prst="rect">
            <a:avLst/>
          </a:prstGeom>
          <a:solidFill>
            <a:srgbClr val="E8E8E8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708975" y="3834455"/>
            <a:ext cx="7501576" cy="834700"/>
          </a:xfrm>
          <a:prstGeom prst="rect">
            <a:avLst/>
          </a:prstGeom>
          <a:solidFill>
            <a:srgbClr val="E8E8E8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41" name="Retângulo 40"/>
          <p:cNvSpPr/>
          <p:nvPr/>
        </p:nvSpPr>
        <p:spPr>
          <a:xfrm>
            <a:off x="708975" y="4789812"/>
            <a:ext cx="7501576" cy="834701"/>
          </a:xfrm>
          <a:prstGeom prst="rect">
            <a:avLst/>
          </a:prstGeom>
          <a:solidFill>
            <a:srgbClr val="E8E8E8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8" name="Subtítulo 5"/>
          <p:cNvSpPr txBox="1">
            <a:spLocks/>
          </p:cNvSpPr>
          <p:nvPr/>
        </p:nvSpPr>
        <p:spPr bwMode="auto">
          <a:xfrm>
            <a:off x="904466" y="3089618"/>
            <a:ext cx="5975442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FEDD3A"/>
              </a:buClr>
              <a:defRPr/>
            </a:pPr>
            <a:r>
              <a:rPr lang="hr-HR" sz="19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Učite praktične stvari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50849" y="449264"/>
            <a:ext cx="168275" cy="12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 flipH="1">
            <a:off x="361950" y="449263"/>
            <a:ext cx="9525" cy="61306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ítulo 5"/>
          <p:cNvSpPr txBox="1">
            <a:spLocks/>
          </p:cNvSpPr>
          <p:nvPr/>
        </p:nvSpPr>
        <p:spPr bwMode="auto">
          <a:xfrm>
            <a:off x="939074" y="3878375"/>
            <a:ext cx="7271475" cy="7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800"/>
              </a:spcAft>
              <a:buClr>
                <a:srgbClr val="FEDD3A"/>
              </a:buClr>
              <a:defRPr/>
            </a:pPr>
            <a:r>
              <a:rPr lang="hr-HR" sz="19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Možete steći </a:t>
            </a:r>
            <a:r>
              <a:rPr lang="en-US" sz="1999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double degree </a:t>
            </a:r>
            <a:r>
              <a:rPr lang="hr-HR" sz="19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diplomu tako da jedan semestar provedete na Sveučilištu u Palermu</a:t>
            </a:r>
          </a:p>
        </p:txBody>
      </p:sp>
      <p:sp>
        <p:nvSpPr>
          <p:cNvPr id="23" name="Subtítulo 5"/>
          <p:cNvSpPr txBox="1">
            <a:spLocks/>
          </p:cNvSpPr>
          <p:nvPr/>
        </p:nvSpPr>
        <p:spPr bwMode="auto">
          <a:xfrm>
            <a:off x="904466" y="5026480"/>
            <a:ext cx="7151397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FEDD3A"/>
              </a:buClr>
              <a:defRPr/>
            </a:pPr>
            <a:r>
              <a:rPr lang="hr-HR" sz="19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Radite u manjim grupama</a:t>
            </a:r>
            <a:endParaRPr lang="pl-PL" sz="19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9" name="Retângulo 35"/>
          <p:cNvSpPr/>
          <p:nvPr/>
        </p:nvSpPr>
        <p:spPr>
          <a:xfrm>
            <a:off x="688973" y="1934034"/>
            <a:ext cx="7501576" cy="834700"/>
          </a:xfrm>
          <a:prstGeom prst="rect">
            <a:avLst/>
          </a:prstGeom>
          <a:solidFill>
            <a:srgbClr val="E8E8E8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20" name="Subtítulo 5"/>
          <p:cNvSpPr txBox="1">
            <a:spLocks/>
          </p:cNvSpPr>
          <p:nvPr/>
        </p:nvSpPr>
        <p:spPr bwMode="auto">
          <a:xfrm>
            <a:off x="884464" y="2177530"/>
            <a:ext cx="5897336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FEDD3A"/>
              </a:buClr>
              <a:defRPr/>
            </a:pPr>
            <a:r>
              <a:rPr lang="pl-PL" sz="19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Imate jako veliki izbor budućih zanimanja</a:t>
            </a:r>
          </a:p>
        </p:txBody>
      </p:sp>
      <p:sp>
        <p:nvSpPr>
          <p:cNvPr id="14" name="Retângulo 40"/>
          <p:cNvSpPr/>
          <p:nvPr/>
        </p:nvSpPr>
        <p:spPr>
          <a:xfrm>
            <a:off x="688973" y="5745170"/>
            <a:ext cx="7523873" cy="834701"/>
          </a:xfrm>
          <a:prstGeom prst="rect">
            <a:avLst/>
          </a:prstGeom>
          <a:solidFill>
            <a:srgbClr val="E8E8E8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5" name="Subtítulo 5"/>
          <p:cNvSpPr txBox="1">
            <a:spLocks/>
          </p:cNvSpPr>
          <p:nvPr/>
        </p:nvSpPr>
        <p:spPr bwMode="auto">
          <a:xfrm>
            <a:off x="884465" y="5797237"/>
            <a:ext cx="7326085" cy="7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800"/>
              </a:spcAft>
              <a:buClr>
                <a:srgbClr val="FEDD3A"/>
              </a:buClr>
              <a:defRPr/>
            </a:pPr>
            <a:r>
              <a:rPr lang="hr-HR" sz="19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Studirate na partnerskim europskim visokim učilištima </a:t>
            </a:r>
            <a:r>
              <a:rPr lang="hr-HR" sz="19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(Španjolska, Italija, Francuska, Njemačka…)</a:t>
            </a:r>
          </a:p>
        </p:txBody>
      </p:sp>
      <p:pic>
        <p:nvPicPr>
          <p:cNvPr id="16" name="Picture 8" descr="3 Ways Software Can Improve CPA-Client Communication - CPA Practice Advisor">
            <a:extLst>
              <a:ext uri="{FF2B5EF4-FFF2-40B4-BE49-F238E27FC236}">
                <a16:creationId xmlns:a16="http://schemas.microsoft.com/office/drawing/2014/main" id="{306D7FC7-EBB5-497E-814C-DEB231C46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r="51153"/>
          <a:stretch/>
        </p:blipFill>
        <p:spPr bwMode="auto">
          <a:xfrm>
            <a:off x="8285961" y="-25718"/>
            <a:ext cx="3902864" cy="688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981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 animBg="1"/>
      <p:bldP spid="40" grpId="0" animBg="1"/>
      <p:bldP spid="41" grpId="0" animBg="1"/>
      <p:bldP spid="18" grpId="0"/>
      <p:bldP spid="12" grpId="0" animBg="1"/>
      <p:bldP spid="22" grpId="0"/>
      <p:bldP spid="23" grpId="0"/>
      <p:bldP spid="19" grpId="0" animBg="1"/>
      <p:bldP spid="20" grpId="0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tângulo 133"/>
          <p:cNvSpPr/>
          <p:nvPr/>
        </p:nvSpPr>
        <p:spPr>
          <a:xfrm>
            <a:off x="2432743" y="2268781"/>
            <a:ext cx="2430463" cy="23171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9" r="34982"/>
          <a:stretch/>
        </p:blipFill>
        <p:spPr bwMode="auto">
          <a:xfrm>
            <a:off x="2423160" y="4578350"/>
            <a:ext cx="2446020" cy="22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4608" y="2265887"/>
            <a:ext cx="2432304" cy="232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Retângulo 115"/>
          <p:cNvSpPr/>
          <p:nvPr/>
        </p:nvSpPr>
        <p:spPr>
          <a:xfrm>
            <a:off x="7291388" y="4578350"/>
            <a:ext cx="4897437" cy="22796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EDD3A"/>
              </a:solidFill>
            </a:endParaRPr>
          </a:p>
        </p:txBody>
      </p:sp>
      <p:sp>
        <p:nvSpPr>
          <p:cNvPr id="119" name="Retângulo 118"/>
          <p:cNvSpPr/>
          <p:nvPr/>
        </p:nvSpPr>
        <p:spPr>
          <a:xfrm>
            <a:off x="0" y="0"/>
            <a:ext cx="2428875" cy="22717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29" name="Retângulo 128"/>
          <p:cNvSpPr/>
          <p:nvPr/>
        </p:nvSpPr>
        <p:spPr>
          <a:xfrm>
            <a:off x="-5443" y="4580617"/>
            <a:ext cx="2430463" cy="2276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31" name="Retângulo 130"/>
          <p:cNvSpPr/>
          <p:nvPr/>
        </p:nvSpPr>
        <p:spPr>
          <a:xfrm>
            <a:off x="9748837" y="0"/>
            <a:ext cx="2439987" cy="2276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33" name="Retângulo 132"/>
          <p:cNvSpPr/>
          <p:nvPr/>
        </p:nvSpPr>
        <p:spPr>
          <a:xfrm>
            <a:off x="4862513" y="0"/>
            <a:ext cx="2433637" cy="22717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35" name="Retângulo 134"/>
          <p:cNvSpPr/>
          <p:nvPr/>
        </p:nvSpPr>
        <p:spPr>
          <a:xfrm>
            <a:off x="7296150" y="2271713"/>
            <a:ext cx="2462213" cy="23066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7" name="CaixaDeTexto 2"/>
          <p:cNvSpPr txBox="1">
            <a:spLocks noChangeArrowheads="1"/>
          </p:cNvSpPr>
          <p:nvPr/>
        </p:nvSpPr>
        <p:spPr bwMode="auto">
          <a:xfrm>
            <a:off x="7794625" y="5376863"/>
            <a:ext cx="3925888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SMJEROVI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94" name="Retângulo 93"/>
          <p:cNvSpPr/>
          <p:nvPr/>
        </p:nvSpPr>
        <p:spPr>
          <a:xfrm>
            <a:off x="7853363" y="5024438"/>
            <a:ext cx="3813175" cy="138747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600"/>
          </a:p>
        </p:txBody>
      </p:sp>
      <p:sp>
        <p:nvSpPr>
          <p:cNvPr id="97" name="CaixaDeTexto 2"/>
          <p:cNvSpPr txBox="1">
            <a:spLocks noChangeArrowheads="1"/>
          </p:cNvSpPr>
          <p:nvPr/>
        </p:nvSpPr>
        <p:spPr bwMode="auto">
          <a:xfrm>
            <a:off x="304800" y="4997449"/>
            <a:ext cx="18145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1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98" name="CaixaDeTexto 2"/>
          <p:cNvSpPr txBox="1">
            <a:spLocks noChangeArrowheads="1"/>
          </p:cNvSpPr>
          <p:nvPr/>
        </p:nvSpPr>
        <p:spPr bwMode="auto">
          <a:xfrm>
            <a:off x="87313" y="5870609"/>
            <a:ext cx="224948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Turizam</a:t>
            </a:r>
            <a:endParaRPr lang="pt-PT" altLang="pt-PT" sz="2200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99" name="CaixaDeTexto 2"/>
          <p:cNvSpPr txBox="1">
            <a:spLocks noChangeArrowheads="1"/>
          </p:cNvSpPr>
          <p:nvPr/>
        </p:nvSpPr>
        <p:spPr bwMode="auto">
          <a:xfrm>
            <a:off x="5189538" y="398463"/>
            <a:ext cx="18129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3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00" name="CaixaDeTexto 2"/>
          <p:cNvSpPr txBox="1">
            <a:spLocks noChangeArrowheads="1"/>
          </p:cNvSpPr>
          <p:nvPr/>
        </p:nvSpPr>
        <p:spPr bwMode="auto">
          <a:xfrm>
            <a:off x="4972050" y="1358935"/>
            <a:ext cx="22479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IT menadžment</a:t>
            </a:r>
            <a:endParaRPr lang="pt-PT" altLang="pt-PT" sz="2200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05" name="CaixaDeTexto 2"/>
          <p:cNvSpPr txBox="1">
            <a:spLocks noChangeArrowheads="1"/>
          </p:cNvSpPr>
          <p:nvPr/>
        </p:nvSpPr>
        <p:spPr bwMode="auto">
          <a:xfrm>
            <a:off x="2743200" y="2709863"/>
            <a:ext cx="1812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2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06" name="CaixaDeTexto 2"/>
          <p:cNvSpPr txBox="1">
            <a:spLocks noChangeArrowheads="1"/>
          </p:cNvSpPr>
          <p:nvPr/>
        </p:nvSpPr>
        <p:spPr bwMode="auto">
          <a:xfrm>
            <a:off x="2525713" y="3561591"/>
            <a:ext cx="22479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Marketing</a:t>
            </a:r>
            <a:endParaRPr lang="pt-PT" altLang="pt-PT" sz="2000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07" name="CaixaDeTexto 2"/>
          <p:cNvSpPr txBox="1">
            <a:spLocks noChangeArrowheads="1"/>
          </p:cNvSpPr>
          <p:nvPr/>
        </p:nvSpPr>
        <p:spPr bwMode="auto">
          <a:xfrm>
            <a:off x="7626350" y="2709863"/>
            <a:ext cx="1812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5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15" name="Retângulo 114"/>
          <p:cNvSpPr/>
          <p:nvPr/>
        </p:nvSpPr>
        <p:spPr>
          <a:xfrm>
            <a:off x="4865688" y="4578350"/>
            <a:ext cx="2430462" cy="2279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01" name="CaixaDeTexto 2"/>
          <p:cNvSpPr txBox="1">
            <a:spLocks noChangeArrowheads="1"/>
          </p:cNvSpPr>
          <p:nvPr/>
        </p:nvSpPr>
        <p:spPr bwMode="auto">
          <a:xfrm>
            <a:off x="5163662" y="5012531"/>
            <a:ext cx="1812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4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02" name="CaixaDeTexto 2"/>
          <p:cNvSpPr txBox="1">
            <a:spLocks noChangeArrowheads="1"/>
          </p:cNvSpPr>
          <p:nvPr/>
        </p:nvSpPr>
        <p:spPr bwMode="auto">
          <a:xfrm>
            <a:off x="7415212" y="3563540"/>
            <a:ext cx="22479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Financijski menadžment</a:t>
            </a:r>
            <a:endParaRPr lang="pt-PT" altLang="pt-PT" sz="2200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30" name="CaixaDeTexto 2"/>
          <p:cNvSpPr txBox="1">
            <a:spLocks noChangeArrowheads="1"/>
          </p:cNvSpPr>
          <p:nvPr/>
        </p:nvSpPr>
        <p:spPr bwMode="auto">
          <a:xfrm>
            <a:off x="5010943" y="5797549"/>
            <a:ext cx="2249487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Hotelijerstvo,</a:t>
            </a:r>
          </a:p>
          <a:p>
            <a:pPr algn="ctr">
              <a:lnSpc>
                <a:spcPct val="85000"/>
              </a:lnSpc>
            </a:pPr>
            <a:r>
              <a:rPr lang="hr-HR" altLang="pt-PT" sz="2000" dirty="0" err="1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restoraterstvo</a:t>
            </a: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 i</a:t>
            </a:r>
          </a:p>
          <a:p>
            <a:pPr algn="ctr">
              <a:lnSpc>
                <a:spcPct val="85000"/>
              </a:lnSpc>
            </a:pP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gastronomija</a:t>
            </a:r>
            <a:endParaRPr lang="pt-PT" altLang="pt-PT" sz="2200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pic>
        <p:nvPicPr>
          <p:cNvPr id="26" name="Picture 8" descr="Search Engine Optimization | Web Design &amp; Development | Mobile Apps  Development">
            <a:extLst>
              <a:ext uri="{FF2B5EF4-FFF2-40B4-BE49-F238E27FC236}">
                <a16:creationId xmlns:a16="http://schemas.microsoft.com/office/drawing/2014/main" id="{43ECE6B7-B4F4-4370-88B2-8B9391E4C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6" r="12291"/>
          <a:stretch/>
        </p:blipFill>
        <p:spPr bwMode="auto">
          <a:xfrm>
            <a:off x="7285513" y="6184"/>
            <a:ext cx="2483484" cy="226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lossaire marketing : la définition des 100 termes à connaître">
            <a:extLst>
              <a:ext uri="{FF2B5EF4-FFF2-40B4-BE49-F238E27FC236}">
                <a16:creationId xmlns:a16="http://schemas.microsoft.com/office/drawing/2014/main" id="{295CD8E7-C0AB-441E-AF84-19F1B8AD7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7" r="21590"/>
          <a:stretch/>
        </p:blipFill>
        <p:spPr bwMode="auto">
          <a:xfrm>
            <a:off x="-1" y="2259704"/>
            <a:ext cx="2430463" cy="232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7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16" grpId="0" animBg="1"/>
      <p:bldP spid="119" grpId="0" animBg="1"/>
      <p:bldP spid="129" grpId="0" animBg="1"/>
      <p:bldP spid="131" grpId="0" animBg="1"/>
      <p:bldP spid="133" grpId="0" animBg="1"/>
      <p:bldP spid="135" grpId="0" animBg="1"/>
      <p:bldP spid="7" grpId="0"/>
      <p:bldP spid="94" grpId="0" animBg="1"/>
      <p:bldP spid="97" grpId="0"/>
      <p:bldP spid="98" grpId="0"/>
      <p:bldP spid="99" grpId="0"/>
      <p:bldP spid="100" grpId="0"/>
      <p:bldP spid="105" grpId="0"/>
      <p:bldP spid="106" grpId="0"/>
      <p:bldP spid="107" grpId="0"/>
      <p:bldP spid="115" grpId="0" animBg="1"/>
      <p:bldP spid="101" grpId="0"/>
      <p:bldP spid="102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 Explosion of Digital Innovation During a Pandemic | the Map">
            <a:extLst>
              <a:ext uri="{FF2B5EF4-FFF2-40B4-BE49-F238E27FC236}">
                <a16:creationId xmlns:a16="http://schemas.microsoft.com/office/drawing/2014/main" id="{789ED0D7-0AE8-4A06-AB20-DC93ED817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12188826" cy="6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/>
          <p:cNvSpPr/>
          <p:nvPr/>
        </p:nvSpPr>
        <p:spPr>
          <a:xfrm>
            <a:off x="2828698" y="0"/>
            <a:ext cx="6389914" cy="1279797"/>
          </a:xfrm>
          <a:prstGeom prst="rect">
            <a:avLst/>
          </a:prstGeom>
          <a:solidFill>
            <a:srgbClr val="E8E8E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ítulo 4"/>
          <p:cNvSpPr>
            <a:spLocks/>
          </p:cNvSpPr>
          <p:nvPr/>
        </p:nvSpPr>
        <p:spPr bwMode="auto">
          <a:xfrm>
            <a:off x="2828698" y="372132"/>
            <a:ext cx="640624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1 .</a:t>
            </a:r>
            <a:endParaRPr kumimoji="0" lang="pt-BR" altLang="pt-PT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Tahoma" panose="020B060403050404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 flipH="1">
            <a:off x="-1" y="5355770"/>
            <a:ext cx="12188826" cy="1502229"/>
          </a:xfrm>
          <a:prstGeom prst="rect">
            <a:avLst/>
          </a:prstGeom>
          <a:solidFill>
            <a:srgbClr val="00B0F0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AD265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ubtítulo 5"/>
          <p:cNvSpPr txBox="1">
            <a:spLocks/>
          </p:cNvSpPr>
          <p:nvPr/>
        </p:nvSpPr>
        <p:spPr bwMode="auto">
          <a:xfrm>
            <a:off x="116681" y="5672584"/>
            <a:ext cx="11813948" cy="896656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FCC80B"/>
              </a:buClr>
              <a:buSzTx/>
              <a:buFontTx/>
              <a:buNone/>
              <a:tabLst/>
              <a:defRPr/>
            </a:pPr>
            <a:r>
              <a:rPr kumimoji="0" lang="hr-HR" altLang="pt-PT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EKONOMIJA I POSLOVNA EKONOMIJA</a:t>
            </a:r>
            <a:endParaRPr kumimoji="0" lang="en-US" altLang="pt-PT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Tahoma" panose="020B0604030504040204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5606142" y="1162140"/>
            <a:ext cx="835025" cy="1238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Conexão reta 32"/>
          <p:cNvCxnSpPr/>
          <p:nvPr/>
        </p:nvCxnSpPr>
        <p:spPr>
          <a:xfrm>
            <a:off x="2828698" y="908414"/>
            <a:ext cx="638991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>
            <a:off x="-1" y="908414"/>
            <a:ext cx="28286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36"/>
          <p:cNvCxnSpPr/>
          <p:nvPr/>
        </p:nvCxnSpPr>
        <p:spPr>
          <a:xfrm>
            <a:off x="9224053" y="908414"/>
            <a:ext cx="295388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739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/>
      <p:bldP spid="13" grpId="0" animBg="1"/>
      <p:bldP spid="16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rketing">
            <a:extLst>
              <a:ext uri="{FF2B5EF4-FFF2-40B4-BE49-F238E27FC236}">
                <a16:creationId xmlns:a16="http://schemas.microsoft.com/office/drawing/2014/main" id="{0B0540FB-2E38-41E2-ADAC-D06FD9DBA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674429" y="-1"/>
            <a:ext cx="46913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5"/>
          <p:cNvSpPr txBox="1">
            <a:spLocks/>
          </p:cNvSpPr>
          <p:nvPr/>
        </p:nvSpPr>
        <p:spPr bwMode="auto">
          <a:xfrm>
            <a:off x="235009" y="3357636"/>
            <a:ext cx="725537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Razvijat ćete znanja, vještine i kompetencije potrebne suvremenom poslovnom okruženju.</a:t>
            </a: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endParaRPr lang="hr-HR" sz="2000" dirty="0"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3" name="CaixaDeTexto 2"/>
          <p:cNvSpPr txBox="1">
            <a:spLocks noChangeArrowheads="1"/>
          </p:cNvSpPr>
          <p:nvPr/>
        </p:nvSpPr>
        <p:spPr bwMode="auto">
          <a:xfrm>
            <a:off x="398461" y="393308"/>
            <a:ext cx="7787595" cy="287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r-HR" altLang="pt-PT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MENADŽER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defRPr/>
            </a:pPr>
            <a:r>
              <a:rPr lang="hr-HR" altLang="pt-PT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 turizmu, ugostiteljstvu, hotelskoj industriji i javnom sektoru</a:t>
            </a:r>
            <a:endParaRPr lang="pt-PT" altLang="pt-PT" sz="5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 rot="16200000">
            <a:off x="2120899" y="80415"/>
            <a:ext cx="87087" cy="3312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AD2654"/>
              </a:solidFill>
            </a:endParaRPr>
          </a:p>
        </p:txBody>
      </p:sp>
      <p:cxnSp>
        <p:nvCxnSpPr>
          <p:cNvPr id="25" name="Conexão reta 24"/>
          <p:cNvCxnSpPr/>
          <p:nvPr/>
        </p:nvCxnSpPr>
        <p:spPr>
          <a:xfrm>
            <a:off x="514350" y="1860003"/>
            <a:ext cx="71600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26"/>
          <p:cNvCxnSpPr>
            <a:cxnSpLocks/>
          </p:cNvCxnSpPr>
          <p:nvPr/>
        </p:nvCxnSpPr>
        <p:spPr>
          <a:xfrm>
            <a:off x="7674429" y="1860003"/>
            <a:ext cx="45143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/>
          <p:cNvSpPr/>
          <p:nvPr/>
        </p:nvSpPr>
        <p:spPr>
          <a:xfrm>
            <a:off x="508000" y="133016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postani budući …</a:t>
            </a:r>
            <a:endParaRPr lang="hr-H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24739" y="5315484"/>
            <a:ext cx="7075919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Retângulo 118"/>
          <p:cNvSpPr/>
          <p:nvPr/>
        </p:nvSpPr>
        <p:spPr>
          <a:xfrm rot="2021982">
            <a:off x="6123041" y="62044"/>
            <a:ext cx="1894648" cy="17720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3" name="CaixaDeTexto 2"/>
          <p:cNvSpPr txBox="1">
            <a:spLocks noChangeArrowheads="1"/>
          </p:cNvSpPr>
          <p:nvPr/>
        </p:nvSpPr>
        <p:spPr bwMode="auto">
          <a:xfrm rot="2021982">
            <a:off x="6168636" y="495445"/>
            <a:ext cx="18145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1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4" name="CaixaDeTexto 2"/>
          <p:cNvSpPr txBox="1">
            <a:spLocks noChangeArrowheads="1"/>
          </p:cNvSpPr>
          <p:nvPr/>
        </p:nvSpPr>
        <p:spPr bwMode="auto">
          <a:xfrm rot="2021982">
            <a:off x="5633245" y="1191751"/>
            <a:ext cx="224948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Turizam</a:t>
            </a:r>
            <a:endParaRPr lang="pt-PT" altLang="pt-PT" sz="2000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648" y="5384848"/>
            <a:ext cx="72297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Clr>
                <a:srgbClr val="46A37A"/>
              </a:buClr>
              <a:defRPr/>
            </a:pP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PRIJEDIPLOMSKI: 3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godine, 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Sveučilišni prvostupnik/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ca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poslovne ekonomije (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univ.bacc.oec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.)</a:t>
            </a: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Clr>
                <a:srgbClr val="46A37A"/>
              </a:buClr>
              <a:defRPr/>
            </a:pP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DIPLOMSKI: 2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godine,  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Sveučilišni magistar/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ra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poslovne ekonomije (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univ.mag.oec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.)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2089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3" grpId="0"/>
      <p:bldP spid="24" grpId="0" animBg="1"/>
      <p:bldP spid="12" grpId="0" animBg="1"/>
      <p:bldP spid="13" grpId="0"/>
      <p:bldP spid="1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Marketing digital para E-commerce | Coursera">
            <a:extLst>
              <a:ext uri="{FF2B5EF4-FFF2-40B4-BE49-F238E27FC236}">
                <a16:creationId xmlns:a16="http://schemas.microsoft.com/office/drawing/2014/main" id="{38657A81-BD26-4798-9C0C-D487F7170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r="14690"/>
          <a:stretch/>
        </p:blipFill>
        <p:spPr bwMode="auto">
          <a:xfrm>
            <a:off x="7674429" y="0"/>
            <a:ext cx="45514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5"/>
          <p:cNvSpPr txBox="1">
            <a:spLocks/>
          </p:cNvSpPr>
          <p:nvPr/>
        </p:nvSpPr>
        <p:spPr bwMode="auto">
          <a:xfrm>
            <a:off x="370780" y="2833818"/>
            <a:ext cx="6835559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71732"/>
              </a:buClr>
              <a:defRPr/>
            </a:pPr>
            <a:r>
              <a:rPr lang="hr-HR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Osposobit ćete se za rad</a:t>
            </a: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</a:t>
            </a:r>
            <a:r>
              <a:rPr lang="hr-HR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u različitim oblicima organizacija u privatnome ili javnom sektoru na poslovima koji uz pomoć marketinških kanala, marketinških informacija i tržišnih mogućnosti zahtijevaju osvajanje tržišta strateškim upravljanjem.</a:t>
            </a:r>
          </a:p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71732"/>
              </a:buClr>
              <a:defRPr/>
            </a:pPr>
            <a:endParaRPr lang="hr-HR" dirty="0">
              <a:solidFill>
                <a:prstClr val="black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aixaDeTexto 2"/>
          <p:cNvSpPr txBox="1">
            <a:spLocks noChangeArrowheads="1"/>
          </p:cNvSpPr>
          <p:nvPr/>
        </p:nvSpPr>
        <p:spPr bwMode="auto">
          <a:xfrm>
            <a:off x="370780" y="367727"/>
            <a:ext cx="7787595" cy="213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r-HR" altLang="pt-PT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MARKETING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defRPr/>
            </a:pPr>
            <a:r>
              <a:rPr lang="hr-HR" altLang="pt-PT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menadžer</a:t>
            </a:r>
            <a:endParaRPr lang="pt-PT" altLang="pt-PT" sz="5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 rot="16200000">
            <a:off x="2120899" y="80415"/>
            <a:ext cx="87087" cy="3312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cxnSp>
        <p:nvCxnSpPr>
          <p:cNvPr id="25" name="Conexão reta 24"/>
          <p:cNvCxnSpPr/>
          <p:nvPr/>
        </p:nvCxnSpPr>
        <p:spPr>
          <a:xfrm>
            <a:off x="514350" y="1860003"/>
            <a:ext cx="71600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26"/>
          <p:cNvCxnSpPr>
            <a:cxnSpLocks/>
          </p:cNvCxnSpPr>
          <p:nvPr/>
        </p:nvCxnSpPr>
        <p:spPr>
          <a:xfrm flipV="1">
            <a:off x="7674429" y="1780402"/>
            <a:ext cx="4551471" cy="796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/>
          <p:cNvSpPr/>
          <p:nvPr/>
        </p:nvSpPr>
        <p:spPr>
          <a:xfrm>
            <a:off x="508000" y="133016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postani budući …</a:t>
            </a:r>
            <a:endParaRPr lang="hr-H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0780" y="5346268"/>
            <a:ext cx="6791325" cy="22828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Retângulo 118"/>
          <p:cNvSpPr/>
          <p:nvPr/>
        </p:nvSpPr>
        <p:spPr>
          <a:xfrm rot="2021982">
            <a:off x="5781209" y="99695"/>
            <a:ext cx="1894648" cy="17720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1" name="CaixaDeTexto 2"/>
          <p:cNvSpPr txBox="1">
            <a:spLocks noChangeArrowheads="1"/>
          </p:cNvSpPr>
          <p:nvPr/>
        </p:nvSpPr>
        <p:spPr bwMode="auto">
          <a:xfrm rot="2021982">
            <a:off x="5826804" y="533096"/>
            <a:ext cx="18145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2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2" name="CaixaDeTexto 2"/>
          <p:cNvSpPr txBox="1">
            <a:spLocks noChangeArrowheads="1"/>
          </p:cNvSpPr>
          <p:nvPr/>
        </p:nvSpPr>
        <p:spPr bwMode="auto">
          <a:xfrm rot="2021982">
            <a:off x="5291413" y="1229402"/>
            <a:ext cx="224948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Marketing</a:t>
            </a:r>
            <a:endParaRPr lang="pt-PT" altLang="pt-PT" sz="2000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518" y="5369096"/>
            <a:ext cx="72297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Clr>
                <a:srgbClr val="46A37A"/>
              </a:buClr>
              <a:defRPr/>
            </a:pP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PRIJEDIPLOMSKI: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3 godine,  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Sveučilišni prvostupnik/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ca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poslovne ekonomije (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univ.bacc.oec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.)</a:t>
            </a: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Clr>
                <a:srgbClr val="46A37A"/>
              </a:buClr>
              <a:defRPr/>
            </a:pP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DIPLOMSKI: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2 godine,  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Sveučilišni magistar/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ra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poslovne ekonomije (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univ.mag.oec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.)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18769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3" grpId="0"/>
      <p:bldP spid="24" grpId="0" animBg="1"/>
      <p:bldP spid="10" grpId="0" animBg="1"/>
      <p:bldP spid="11" grpId="0"/>
      <p:bldP spid="12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Largest Accounting Firms in Metro Detroit 2020* - DBusiness Magazine">
            <a:extLst>
              <a:ext uri="{FF2B5EF4-FFF2-40B4-BE49-F238E27FC236}">
                <a16:creationId xmlns:a16="http://schemas.microsoft.com/office/drawing/2014/main" id="{B25C665E-0EDE-44C0-89A6-6054B4157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1" r="20559"/>
          <a:stretch/>
        </p:blipFill>
        <p:spPr bwMode="auto">
          <a:xfrm>
            <a:off x="7798312" y="9975"/>
            <a:ext cx="4390514" cy="68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5"/>
          <p:cNvSpPr txBox="1">
            <a:spLocks/>
          </p:cNvSpPr>
          <p:nvPr/>
        </p:nvSpPr>
        <p:spPr bwMode="auto">
          <a:xfrm>
            <a:off x="329637" y="2579692"/>
            <a:ext cx="7090909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Na tržištu vlada neprestana potreba za ljudskim potencijalima koji su obrazovani za kreiranje, korištenje i upravljanje informacijskim tehnologijama, kako u RH, tako i u europskim zemljama.</a:t>
            </a: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endParaRPr lang="hr-HR" sz="2000" dirty="0"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 rot="16200000">
            <a:off x="2120899" y="80415"/>
            <a:ext cx="87087" cy="3312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cxnSp>
        <p:nvCxnSpPr>
          <p:cNvPr id="25" name="Conexão reta 24"/>
          <p:cNvCxnSpPr/>
          <p:nvPr/>
        </p:nvCxnSpPr>
        <p:spPr>
          <a:xfrm>
            <a:off x="514350" y="1860003"/>
            <a:ext cx="71600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26"/>
          <p:cNvCxnSpPr>
            <a:cxnSpLocks/>
          </p:cNvCxnSpPr>
          <p:nvPr/>
        </p:nvCxnSpPr>
        <p:spPr>
          <a:xfrm>
            <a:off x="7674429" y="1860003"/>
            <a:ext cx="45143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/>
          <p:cNvSpPr/>
          <p:nvPr/>
        </p:nvSpPr>
        <p:spPr>
          <a:xfrm>
            <a:off x="508000" y="133016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postani budući …</a:t>
            </a:r>
            <a:endParaRPr lang="hr-H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6497" y="5273557"/>
            <a:ext cx="681719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etângulo 118"/>
          <p:cNvSpPr/>
          <p:nvPr/>
        </p:nvSpPr>
        <p:spPr>
          <a:xfrm rot="2021982">
            <a:off x="5781209" y="99695"/>
            <a:ext cx="1894648" cy="17720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2" name="CaixaDeTexto 2"/>
          <p:cNvSpPr txBox="1">
            <a:spLocks noChangeArrowheads="1"/>
          </p:cNvSpPr>
          <p:nvPr/>
        </p:nvSpPr>
        <p:spPr bwMode="auto">
          <a:xfrm rot="2021982">
            <a:off x="5826804" y="533096"/>
            <a:ext cx="18145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3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3" name="CaixaDeTexto 2"/>
          <p:cNvSpPr txBox="1">
            <a:spLocks noChangeArrowheads="1"/>
          </p:cNvSpPr>
          <p:nvPr/>
        </p:nvSpPr>
        <p:spPr bwMode="auto">
          <a:xfrm rot="2021982">
            <a:off x="5291413" y="1098597"/>
            <a:ext cx="22494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IT </a:t>
            </a:r>
          </a:p>
          <a:p>
            <a:pPr algn="ctr">
              <a:lnSpc>
                <a:spcPct val="85000"/>
              </a:lnSpc>
            </a:pPr>
            <a:r>
              <a:rPr lang="hr-HR" altLang="pt-PT" sz="2000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menadžment</a:t>
            </a:r>
            <a:endParaRPr lang="pt-PT" altLang="pt-PT" sz="2000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648" y="5384848"/>
            <a:ext cx="72297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Clr>
                <a:srgbClr val="46A37A"/>
              </a:buClr>
              <a:defRPr/>
            </a:pP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PRIJEDIPLOMSKI: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3 godine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,  Sveučilišni prvostupnik/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ca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 poslovne ekonomije (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univ.bacc.oec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.)</a:t>
            </a: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Clr>
                <a:srgbClr val="46A37A"/>
              </a:buClr>
              <a:defRPr/>
            </a:pP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DIPLOMSKI: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2 godine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,  Sveučilišni magistar/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ra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 poslovne ekonomije (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univ.mag.oec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.)</a:t>
            </a:r>
          </a:p>
          <a:p>
            <a:endParaRPr lang="hr-HR" dirty="0"/>
          </a:p>
        </p:txBody>
      </p:sp>
      <p:sp>
        <p:nvSpPr>
          <p:cNvPr id="16" name="CaixaDeTexto 2">
            <a:extLst>
              <a:ext uri="{FF2B5EF4-FFF2-40B4-BE49-F238E27FC236}">
                <a16:creationId xmlns:a16="http://schemas.microsoft.com/office/drawing/2014/main" id="{F1E09869-DB03-4DE9-AD39-0C8F94FC8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97" y="320597"/>
            <a:ext cx="7787595" cy="205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r-HR" altLang="pt-PT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MENADŽER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defRPr/>
            </a:pPr>
            <a:r>
              <a:rPr lang="hr-HR" altLang="pt-P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informacijskih tehnologija</a:t>
            </a:r>
            <a:endParaRPr lang="pt-PT" altLang="pt-PT" sz="4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93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4" grpId="0" animBg="1"/>
      <p:bldP spid="11" grpId="0" animBg="1"/>
      <p:bldP spid="12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11257"/>
          <a:stretch/>
        </p:blipFill>
        <p:spPr bwMode="auto">
          <a:xfrm>
            <a:off x="0" y="0"/>
            <a:ext cx="12188825" cy="686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tângulo 29"/>
          <p:cNvSpPr/>
          <p:nvPr/>
        </p:nvSpPr>
        <p:spPr>
          <a:xfrm>
            <a:off x="2828698" y="0"/>
            <a:ext cx="6389914" cy="1279797"/>
          </a:xfrm>
          <a:prstGeom prst="rect">
            <a:avLst/>
          </a:prstGeom>
          <a:solidFill>
            <a:srgbClr val="E8E8E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5" name="Título 4"/>
          <p:cNvSpPr>
            <a:spLocks/>
          </p:cNvSpPr>
          <p:nvPr/>
        </p:nvSpPr>
        <p:spPr bwMode="auto">
          <a:xfrm>
            <a:off x="2828698" y="372132"/>
            <a:ext cx="640624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hr-HR" altLang="pt-PT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2.</a:t>
            </a:r>
            <a:endParaRPr lang="pt-BR" altLang="pt-PT" sz="3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 flipH="1">
            <a:off x="0" y="5355771"/>
            <a:ext cx="12188826" cy="1502229"/>
          </a:xfrm>
          <a:prstGeom prst="rect">
            <a:avLst/>
          </a:prstGeom>
          <a:solidFill>
            <a:srgbClr val="00B0F0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6" name="Subtítulo 5"/>
          <p:cNvSpPr txBox="1">
            <a:spLocks/>
          </p:cNvSpPr>
          <p:nvPr/>
        </p:nvSpPr>
        <p:spPr bwMode="auto">
          <a:xfrm>
            <a:off x="116682" y="5424728"/>
            <a:ext cx="11813948" cy="1392369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Aft>
                <a:spcPts val="800"/>
              </a:spcAft>
              <a:buClr>
                <a:srgbClr val="FCC80B"/>
              </a:buClr>
              <a:defRPr/>
            </a:pPr>
            <a:r>
              <a:rPr lang="hr-HR" altLang="pt-PT" sz="24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Stručni studij </a:t>
            </a:r>
          </a:p>
          <a:p>
            <a:pPr marL="0" indent="0" algn="ctr" eaLnBrk="1" hangingPunct="1">
              <a:lnSpc>
                <a:spcPct val="150000"/>
              </a:lnSpc>
              <a:spcAft>
                <a:spcPts val="800"/>
              </a:spcAft>
              <a:buClr>
                <a:srgbClr val="FCC80B"/>
              </a:buClr>
              <a:defRPr/>
            </a:pPr>
            <a:r>
              <a:rPr lang="hr-HR" altLang="pt-PT" sz="32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HOTELIJERSTVA, RESTORATERSTVA I GASTRONOMIJE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606142" y="1162140"/>
            <a:ext cx="835025" cy="1238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cxnSp>
        <p:nvCxnSpPr>
          <p:cNvPr id="33" name="Conexão reta 32"/>
          <p:cNvCxnSpPr/>
          <p:nvPr/>
        </p:nvCxnSpPr>
        <p:spPr>
          <a:xfrm>
            <a:off x="2828698" y="908414"/>
            <a:ext cx="638991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36"/>
          <p:cNvCxnSpPr/>
          <p:nvPr/>
        </p:nvCxnSpPr>
        <p:spPr>
          <a:xfrm>
            <a:off x="-1" y="908414"/>
            <a:ext cx="28286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36"/>
          <p:cNvCxnSpPr/>
          <p:nvPr/>
        </p:nvCxnSpPr>
        <p:spPr>
          <a:xfrm>
            <a:off x="9224053" y="908414"/>
            <a:ext cx="295388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531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/>
      <p:bldP spid="13" grpId="0" animBg="1"/>
      <p:bldP spid="16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5"/>
          <p:cNvSpPr txBox="1">
            <a:spLocks/>
          </p:cNvSpPr>
          <p:nvPr/>
        </p:nvSpPr>
        <p:spPr bwMode="auto">
          <a:xfrm>
            <a:off x="334556" y="2411074"/>
            <a:ext cx="6831019" cy="245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B1C4"/>
              </a:buClr>
              <a:defRPr/>
            </a:pP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Po završetku ćete biti će u stanju odgovoriti svim zahtjevima koji se stavljaju pred srednju razinu menadžmenta u hotelijerstvu, </a:t>
            </a:r>
            <a:r>
              <a:rPr lang="hr-HR" sz="2000" dirty="0" err="1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restoraterstvu</a:t>
            </a:r>
            <a:r>
              <a:rPr lang="hr-HR" sz="2000" dirty="0">
                <a:solidFill>
                  <a:prstClr val="black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i gastronomiji </a:t>
            </a:r>
            <a:r>
              <a:rPr lang="hr-HR" sz="2000" dirty="0"/>
              <a:t>.</a:t>
            </a:r>
          </a:p>
        </p:txBody>
      </p:sp>
      <p:sp>
        <p:nvSpPr>
          <p:cNvPr id="23" name="CaixaDeTexto 2"/>
          <p:cNvSpPr txBox="1">
            <a:spLocks noChangeArrowheads="1"/>
          </p:cNvSpPr>
          <p:nvPr/>
        </p:nvSpPr>
        <p:spPr bwMode="auto">
          <a:xfrm>
            <a:off x="398462" y="393308"/>
            <a:ext cx="7787595" cy="213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r-HR" altLang="pt-PT" sz="5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MENADŽER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defRPr/>
            </a:pPr>
            <a:r>
              <a:rPr lang="hr-HR" altLang="pt-P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 hotelijerstvu</a:t>
            </a:r>
            <a:endParaRPr lang="pt-PT" altLang="pt-PT" sz="5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 rot="16200000">
            <a:off x="2120899" y="80415"/>
            <a:ext cx="87087" cy="3312886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AD2654"/>
              </a:solidFill>
            </a:endParaRPr>
          </a:p>
        </p:txBody>
      </p:sp>
      <p:cxnSp>
        <p:nvCxnSpPr>
          <p:cNvPr id="25" name="Conexão reta 24"/>
          <p:cNvCxnSpPr/>
          <p:nvPr/>
        </p:nvCxnSpPr>
        <p:spPr>
          <a:xfrm>
            <a:off x="514350" y="1860003"/>
            <a:ext cx="71600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64" t="-140" r="36326" b="140"/>
          <a:stretch/>
        </p:blipFill>
        <p:spPr bwMode="auto">
          <a:xfrm>
            <a:off x="7686675" y="0"/>
            <a:ext cx="4581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Conexão reta 26"/>
          <p:cNvCxnSpPr>
            <a:cxnSpLocks/>
          </p:cNvCxnSpPr>
          <p:nvPr/>
        </p:nvCxnSpPr>
        <p:spPr>
          <a:xfrm>
            <a:off x="7674429" y="1860003"/>
            <a:ext cx="45937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/>
          <p:cNvSpPr/>
          <p:nvPr/>
        </p:nvSpPr>
        <p:spPr>
          <a:xfrm>
            <a:off x="508000" y="133016"/>
            <a:ext cx="215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postani budući …</a:t>
            </a:r>
            <a:endParaRPr lang="hr-H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2291" y="4953857"/>
            <a:ext cx="681719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8462" y="5088894"/>
            <a:ext cx="72297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Clr>
                <a:srgbClr val="46A37A"/>
              </a:buClr>
              <a:defRPr/>
            </a:pP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STRUČNI PRIJEDIPLOMSKI: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3 godine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,  prvostupnik/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ca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 hotelijerstva, 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restoraterstva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 i gastronomije (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bacc.oec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.)</a:t>
            </a:r>
          </a:p>
          <a:p>
            <a:pPr marL="0" indent="0" eaLnBrk="1" hangingPunct="1">
              <a:spcBef>
                <a:spcPts val="1800"/>
              </a:spcBef>
              <a:spcAft>
                <a:spcPts val="0"/>
              </a:spcAft>
              <a:buClr>
                <a:srgbClr val="46A37A"/>
              </a:buClr>
              <a:defRPr/>
            </a:pP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STRUČNI DIPLOMSKI: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2 godine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, magistar/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ra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 hotelijerstva (</a:t>
            </a:r>
            <a:r>
              <a:rPr lang="hr-HR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mag.oec</a:t>
            </a:r>
            <a:r>
              <a:rPr lang="hr-H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anose="020B0604030504040204" pitchFamily="34" charset="0"/>
              </a:rPr>
              <a:t>.)</a:t>
            </a:r>
          </a:p>
          <a:p>
            <a:endParaRPr lang="hr-HR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ângulo 118">
            <a:extLst>
              <a:ext uri="{FF2B5EF4-FFF2-40B4-BE49-F238E27FC236}">
                <a16:creationId xmlns:a16="http://schemas.microsoft.com/office/drawing/2014/main" id="{6CE3B49F-3878-41E4-B844-5B421EB8F7D7}"/>
              </a:ext>
            </a:extLst>
          </p:cNvPr>
          <p:cNvSpPr/>
          <p:nvPr/>
        </p:nvSpPr>
        <p:spPr>
          <a:xfrm rot="2021982">
            <a:off x="6123041" y="62044"/>
            <a:ext cx="1894648" cy="17720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3" name="CaixaDeTexto 2">
            <a:extLst>
              <a:ext uri="{FF2B5EF4-FFF2-40B4-BE49-F238E27FC236}">
                <a16:creationId xmlns:a16="http://schemas.microsoft.com/office/drawing/2014/main" id="{38333D6B-DCBD-4B36-9BD6-91A6938AEA75}"/>
              </a:ext>
            </a:extLst>
          </p:cNvPr>
          <p:cNvSpPr txBox="1">
            <a:spLocks noChangeArrowheads="1"/>
          </p:cNvSpPr>
          <p:nvPr/>
        </p:nvSpPr>
        <p:spPr bwMode="auto">
          <a:xfrm rot="2021982">
            <a:off x="6258319" y="412455"/>
            <a:ext cx="18145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54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4</a:t>
            </a:r>
            <a:endParaRPr lang="pt-PT" altLang="pt-PT" sz="54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0BDFC80C-4E5E-4EBB-A0FF-AECA69C5A92D}"/>
              </a:ext>
            </a:extLst>
          </p:cNvPr>
          <p:cNvSpPr txBox="1">
            <a:spLocks noChangeArrowheads="1"/>
          </p:cNvSpPr>
          <p:nvPr/>
        </p:nvSpPr>
        <p:spPr bwMode="auto">
          <a:xfrm rot="2021982">
            <a:off x="5633245" y="1028244"/>
            <a:ext cx="2249487" cy="68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hr-HR" altLang="pt-PT" sz="15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Hotelijerstvo, </a:t>
            </a:r>
            <a:r>
              <a:rPr lang="hr-HR" altLang="pt-PT" sz="1500" b="1" dirty="0" err="1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restoraterstvo</a:t>
            </a:r>
            <a:r>
              <a:rPr lang="hr-HR" altLang="pt-PT" sz="1500" b="1" dirty="0">
                <a:solidFill>
                  <a:schemeClr val="bg1"/>
                </a:solidFill>
                <a:latin typeface="Century Gothic" pitchFamily="34" charset="0"/>
                <a:ea typeface="Dotum" pitchFamily="34" charset="-127"/>
                <a:cs typeface="Verdana" pitchFamily="34" charset="0"/>
              </a:rPr>
              <a:t> i gastronomija</a:t>
            </a:r>
            <a:endParaRPr lang="pt-PT" altLang="pt-PT" sz="1500" b="1" dirty="0">
              <a:solidFill>
                <a:schemeClr val="bg1"/>
              </a:solidFill>
              <a:latin typeface="Century Gothic" pitchFamily="34" charset="0"/>
              <a:ea typeface="Dotum" pitchFamily="34" charset="-127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51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3" grpId="0"/>
      <p:bldP spid="24" grpId="0" animBg="1"/>
      <p:bldP spid="11" grpId="0"/>
      <p:bldP spid="12" grpId="0" animBg="1"/>
      <p:bldP spid="13" grpId="0"/>
      <p:bldP spid="14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7237</TotalTime>
  <Words>527</Words>
  <Application>Microsoft Office PowerPoint</Application>
  <PresentationFormat>Custom</PresentationFormat>
  <Paragraphs>102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Century Gothic</vt:lpstr>
      <vt:lpstr>Arial</vt:lpstr>
      <vt:lpstr>Dotum</vt:lpstr>
      <vt:lpstr>Calibri Light</vt:lpstr>
      <vt:lpstr>Calibri</vt:lpstr>
      <vt:lpstr>MS PGothic</vt:lpstr>
      <vt:lpstr>Tahoma</vt:lpstr>
      <vt:lpstr>Verdana</vt:lpstr>
      <vt:lpstr>Tema do Office</vt:lpstr>
      <vt:lpstr>1_Tema do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SOAP</dc:creator>
  <cp:lastModifiedBy>Svilokos</cp:lastModifiedBy>
  <cp:revision>421</cp:revision>
  <dcterms:modified xsi:type="dcterms:W3CDTF">2024-10-21T08:50:20Z</dcterms:modified>
</cp:coreProperties>
</file>