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4" r:id="rId1"/>
  </p:sldMasterIdLst>
  <p:notesMasterIdLst>
    <p:notesMasterId r:id="rId25"/>
  </p:notesMasterIdLst>
  <p:handoutMasterIdLst>
    <p:handoutMasterId r:id="rId26"/>
  </p:handoutMasterIdLst>
  <p:sldIdLst>
    <p:sldId id="553" r:id="rId2"/>
    <p:sldId id="678" r:id="rId3"/>
    <p:sldId id="679" r:id="rId4"/>
    <p:sldId id="680" r:id="rId5"/>
    <p:sldId id="681" r:id="rId6"/>
    <p:sldId id="670" r:id="rId7"/>
    <p:sldId id="661" r:id="rId8"/>
    <p:sldId id="682" r:id="rId9"/>
    <p:sldId id="672" r:id="rId10"/>
    <p:sldId id="603" r:id="rId11"/>
    <p:sldId id="496" r:id="rId12"/>
    <p:sldId id="640" r:id="rId13"/>
    <p:sldId id="651" r:id="rId14"/>
    <p:sldId id="652" r:id="rId15"/>
    <p:sldId id="674" r:id="rId16"/>
    <p:sldId id="675" r:id="rId17"/>
    <p:sldId id="684" r:id="rId18"/>
    <p:sldId id="685" r:id="rId19"/>
    <p:sldId id="677" r:id="rId20"/>
    <p:sldId id="590" r:id="rId21"/>
    <p:sldId id="686" r:id="rId22"/>
    <p:sldId id="537" r:id="rId23"/>
    <p:sldId id="676" r:id="rId24"/>
  </p:sldIdLst>
  <p:sldSz cx="9144000" cy="6858000" type="screen4x3"/>
  <p:notesSz cx="9926638" cy="6797675"/>
  <p:defaultTextStyle>
    <a:defPPr>
      <a:defRPr lang="de-DE"/>
    </a:defPPr>
    <a:lvl1pPr algn="l" defTabSz="457200" rtl="0" fontAlgn="base">
      <a:spcBef>
        <a:spcPct val="0"/>
      </a:spcBef>
      <a:spcAft>
        <a:spcPct val="0"/>
      </a:spcAft>
      <a:defRPr sz="2400"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sz="2400"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sz="2400"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sz="2400"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sz="2400" kern="1200">
        <a:solidFill>
          <a:schemeClr val="tx1"/>
        </a:solidFill>
        <a:latin typeface="Arial" charset="0"/>
        <a:ea typeface="ＭＳ Ｐゴシック" pitchFamily="34" charset="-128"/>
        <a:cs typeface="+mn-cs"/>
      </a:defRPr>
    </a:lvl5pPr>
    <a:lvl6pPr marL="2286000" algn="l" defTabSz="914400" rtl="0" eaLnBrk="1" latinLnBrk="0" hangingPunct="1">
      <a:defRPr sz="2400" kern="1200">
        <a:solidFill>
          <a:schemeClr val="tx1"/>
        </a:solidFill>
        <a:latin typeface="Arial" charset="0"/>
        <a:ea typeface="ＭＳ Ｐゴシック" pitchFamily="34" charset="-128"/>
        <a:cs typeface="+mn-cs"/>
      </a:defRPr>
    </a:lvl6pPr>
    <a:lvl7pPr marL="2743200" algn="l" defTabSz="914400" rtl="0" eaLnBrk="1" latinLnBrk="0" hangingPunct="1">
      <a:defRPr sz="2400" kern="1200">
        <a:solidFill>
          <a:schemeClr val="tx1"/>
        </a:solidFill>
        <a:latin typeface="Arial" charset="0"/>
        <a:ea typeface="ＭＳ Ｐゴシック" pitchFamily="34" charset="-128"/>
        <a:cs typeface="+mn-cs"/>
      </a:defRPr>
    </a:lvl7pPr>
    <a:lvl8pPr marL="3200400" algn="l" defTabSz="914400" rtl="0" eaLnBrk="1" latinLnBrk="0" hangingPunct="1">
      <a:defRPr sz="2400" kern="1200">
        <a:solidFill>
          <a:schemeClr val="tx1"/>
        </a:solidFill>
        <a:latin typeface="Arial" charset="0"/>
        <a:ea typeface="ＭＳ Ｐゴシック" pitchFamily="34" charset="-128"/>
        <a:cs typeface="+mn-cs"/>
      </a:defRPr>
    </a:lvl8pPr>
    <a:lvl9pPr marL="3657600" algn="l" defTabSz="914400" rtl="0" eaLnBrk="1" latinLnBrk="0" hangingPunct="1">
      <a:defRPr sz="2400"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41">
          <p15:clr>
            <a:srgbClr val="A4A3A4"/>
          </p15:clr>
        </p15:guide>
        <p15:guide id="2"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2C30"/>
    <a:srgbClr val="3657FF"/>
    <a:srgbClr val="33CC33"/>
    <a:srgbClr val="008000"/>
    <a:srgbClr val="FABA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Designformatvorlage 1 - Akz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81" autoAdjust="0"/>
    <p:restoredTop sz="90072" autoAdjust="0"/>
  </p:normalViewPr>
  <p:slideViewPr>
    <p:cSldViewPr snapToObjects="1" showGuides="1">
      <p:cViewPr varScale="1">
        <p:scale>
          <a:sx n="42" d="100"/>
          <a:sy n="42" d="100"/>
        </p:scale>
        <p:origin x="1332" y="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showGuides="1">
      <p:cViewPr varScale="1">
        <p:scale>
          <a:sx n="81" d="100"/>
          <a:sy n="81" d="100"/>
        </p:scale>
        <p:origin x="-2088" y="-96"/>
      </p:cViewPr>
      <p:guideLst>
        <p:guide orient="horz" pos="2141"/>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0"/>
            <a:ext cx="4301839" cy="339515"/>
          </a:xfrm>
          <a:prstGeom prst="rect">
            <a:avLst/>
          </a:prstGeom>
        </p:spPr>
        <p:txBody>
          <a:bodyPr vert="horz" wrap="square" lIns="95562" tIns="47781" rIns="95562" bIns="47781" numCol="1" anchor="t" anchorCtr="0" compatLnSpc="1">
            <a:prstTxWarp prst="textNoShape">
              <a:avLst/>
            </a:prstTxWarp>
          </a:bodyPr>
          <a:lstStyle>
            <a:lvl1pPr>
              <a:defRPr sz="1300">
                <a:ea typeface="ＭＳ Ｐゴシック" pitchFamily="34" charset="-128"/>
              </a:defRPr>
            </a:lvl1pPr>
          </a:lstStyle>
          <a:p>
            <a:pPr>
              <a:defRPr/>
            </a:pPr>
            <a:endParaRPr lang="en-US"/>
          </a:p>
        </p:txBody>
      </p:sp>
      <p:sp>
        <p:nvSpPr>
          <p:cNvPr id="3" name="Datumsplatzhalter 2"/>
          <p:cNvSpPr>
            <a:spLocks noGrp="1"/>
          </p:cNvSpPr>
          <p:nvPr>
            <p:ph type="dt" sz="quarter" idx="1"/>
          </p:nvPr>
        </p:nvSpPr>
        <p:spPr>
          <a:xfrm>
            <a:off x="5622581" y="0"/>
            <a:ext cx="4301839" cy="339515"/>
          </a:xfrm>
          <a:prstGeom prst="rect">
            <a:avLst/>
          </a:prstGeom>
        </p:spPr>
        <p:txBody>
          <a:bodyPr vert="horz" wrap="square" lIns="95562" tIns="47781" rIns="95562" bIns="47781" numCol="1" anchor="t" anchorCtr="0" compatLnSpc="1">
            <a:prstTxWarp prst="textNoShape">
              <a:avLst/>
            </a:prstTxWarp>
          </a:bodyPr>
          <a:lstStyle>
            <a:lvl1pPr algn="r">
              <a:defRPr sz="1300">
                <a:ea typeface="ＭＳ Ｐゴシック" pitchFamily="34" charset="-128"/>
              </a:defRPr>
            </a:lvl1pPr>
          </a:lstStyle>
          <a:p>
            <a:pPr>
              <a:defRPr/>
            </a:pPr>
            <a:fld id="{0EF77089-39EF-4BA7-993B-20A50E7A5DB4}" type="datetime1">
              <a:rPr lang="de-DE"/>
              <a:pPr>
                <a:defRPr/>
              </a:pPr>
              <a:t>22.05.2017</a:t>
            </a:fld>
            <a:endParaRPr lang="de-DE"/>
          </a:p>
        </p:txBody>
      </p:sp>
      <p:sp>
        <p:nvSpPr>
          <p:cNvPr id="4" name="Fußzeilenplatzhalter 3"/>
          <p:cNvSpPr>
            <a:spLocks noGrp="1"/>
          </p:cNvSpPr>
          <p:nvPr>
            <p:ph type="ftr" sz="quarter" idx="2"/>
          </p:nvPr>
        </p:nvSpPr>
        <p:spPr>
          <a:xfrm>
            <a:off x="1" y="6457106"/>
            <a:ext cx="4301839" cy="339515"/>
          </a:xfrm>
          <a:prstGeom prst="rect">
            <a:avLst/>
          </a:prstGeom>
        </p:spPr>
        <p:txBody>
          <a:bodyPr vert="horz" wrap="square" lIns="95562" tIns="47781" rIns="95562" bIns="47781" numCol="1" anchor="b" anchorCtr="0" compatLnSpc="1">
            <a:prstTxWarp prst="textNoShape">
              <a:avLst/>
            </a:prstTxWarp>
          </a:bodyPr>
          <a:lstStyle>
            <a:lvl1pPr>
              <a:defRPr sz="1300">
                <a:ea typeface="ＭＳ Ｐゴシック" pitchFamily="34" charset="-128"/>
              </a:defRPr>
            </a:lvl1pPr>
          </a:lstStyle>
          <a:p>
            <a:pPr>
              <a:defRPr/>
            </a:pPr>
            <a:endParaRPr lang="en-US"/>
          </a:p>
        </p:txBody>
      </p:sp>
      <p:sp>
        <p:nvSpPr>
          <p:cNvPr id="5" name="Foliennummernplatzhalter 4"/>
          <p:cNvSpPr>
            <a:spLocks noGrp="1"/>
          </p:cNvSpPr>
          <p:nvPr>
            <p:ph type="sldNum" sz="quarter" idx="3"/>
          </p:nvPr>
        </p:nvSpPr>
        <p:spPr>
          <a:xfrm>
            <a:off x="5622581" y="6457106"/>
            <a:ext cx="4301839" cy="339515"/>
          </a:xfrm>
          <a:prstGeom prst="rect">
            <a:avLst/>
          </a:prstGeom>
        </p:spPr>
        <p:txBody>
          <a:bodyPr vert="horz" wrap="square" lIns="95562" tIns="47781" rIns="95562" bIns="47781" numCol="1" anchor="b" anchorCtr="0" compatLnSpc="1">
            <a:prstTxWarp prst="textNoShape">
              <a:avLst/>
            </a:prstTxWarp>
          </a:bodyPr>
          <a:lstStyle>
            <a:lvl1pPr algn="r">
              <a:defRPr sz="1300">
                <a:ea typeface="ＭＳ Ｐゴシック" pitchFamily="34" charset="-128"/>
              </a:defRPr>
            </a:lvl1pPr>
          </a:lstStyle>
          <a:p>
            <a:pPr>
              <a:defRPr/>
            </a:pPr>
            <a:fld id="{D9F949E2-02FF-40FF-9E9D-985EEAF5EDB3}" type="slidenum">
              <a:rPr lang="de-DE"/>
              <a:pPr>
                <a:defRPr/>
              </a:pPr>
              <a:t>‹#›</a:t>
            </a:fld>
            <a:endParaRPr lang="de-DE"/>
          </a:p>
        </p:txBody>
      </p:sp>
    </p:spTree>
    <p:extLst>
      <p:ext uri="{BB962C8B-B14F-4D97-AF65-F5344CB8AC3E}">
        <p14:creationId xmlns:p14="http://schemas.microsoft.com/office/powerpoint/2010/main" val="132680605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0"/>
            <a:ext cx="4301839" cy="339515"/>
          </a:xfrm>
          <a:prstGeom prst="rect">
            <a:avLst/>
          </a:prstGeom>
        </p:spPr>
        <p:txBody>
          <a:bodyPr vert="horz" wrap="square" lIns="95562" tIns="47781" rIns="95562" bIns="47781" numCol="1" anchor="t" anchorCtr="0" compatLnSpc="1">
            <a:prstTxWarp prst="textNoShape">
              <a:avLst/>
            </a:prstTxWarp>
          </a:bodyPr>
          <a:lstStyle>
            <a:lvl1pPr>
              <a:defRPr sz="1300">
                <a:ea typeface="ＭＳ Ｐゴシック" pitchFamily="34" charset="-128"/>
              </a:defRPr>
            </a:lvl1pPr>
          </a:lstStyle>
          <a:p>
            <a:pPr>
              <a:defRPr/>
            </a:pPr>
            <a:endParaRPr lang="en-US"/>
          </a:p>
        </p:txBody>
      </p:sp>
      <p:sp>
        <p:nvSpPr>
          <p:cNvPr id="3" name="Datumsplatzhalter 2"/>
          <p:cNvSpPr>
            <a:spLocks noGrp="1"/>
          </p:cNvSpPr>
          <p:nvPr>
            <p:ph type="dt" idx="1"/>
          </p:nvPr>
        </p:nvSpPr>
        <p:spPr>
          <a:xfrm>
            <a:off x="5622581" y="0"/>
            <a:ext cx="4301839" cy="339515"/>
          </a:xfrm>
          <a:prstGeom prst="rect">
            <a:avLst/>
          </a:prstGeom>
        </p:spPr>
        <p:txBody>
          <a:bodyPr vert="horz" wrap="square" lIns="95562" tIns="47781" rIns="95562" bIns="47781" numCol="1" anchor="t" anchorCtr="0" compatLnSpc="1">
            <a:prstTxWarp prst="textNoShape">
              <a:avLst/>
            </a:prstTxWarp>
          </a:bodyPr>
          <a:lstStyle>
            <a:lvl1pPr algn="r">
              <a:defRPr sz="1300">
                <a:ea typeface="ＭＳ Ｐゴシック" pitchFamily="34" charset="-128"/>
              </a:defRPr>
            </a:lvl1pPr>
          </a:lstStyle>
          <a:p>
            <a:pPr>
              <a:defRPr/>
            </a:pPr>
            <a:fld id="{2189D1A1-9E66-4C8B-9BCC-4CBB57606CC8}" type="datetime1">
              <a:rPr lang="de-DE"/>
              <a:pPr>
                <a:defRPr/>
              </a:pPr>
              <a:t>22.05.2017</a:t>
            </a:fld>
            <a:endParaRPr lang="de-DE"/>
          </a:p>
        </p:txBody>
      </p:sp>
      <p:sp>
        <p:nvSpPr>
          <p:cNvPr id="4" name="Folienbildplatzhalter 3"/>
          <p:cNvSpPr>
            <a:spLocks noGrp="1" noRot="1" noChangeAspect="1"/>
          </p:cNvSpPr>
          <p:nvPr>
            <p:ph type="sldImg" idx="2"/>
          </p:nvPr>
        </p:nvSpPr>
        <p:spPr>
          <a:xfrm>
            <a:off x="3263900" y="511175"/>
            <a:ext cx="3398838" cy="2547938"/>
          </a:xfrm>
          <a:prstGeom prst="rect">
            <a:avLst/>
          </a:prstGeom>
          <a:noFill/>
          <a:ln w="12700">
            <a:solidFill>
              <a:prstClr val="black"/>
            </a:solidFill>
          </a:ln>
        </p:spPr>
        <p:txBody>
          <a:bodyPr vert="horz" wrap="square" lIns="95562" tIns="47781" rIns="95562" bIns="47781" numCol="1" anchor="ctr" anchorCtr="0" compatLnSpc="1">
            <a:prstTxWarp prst="textNoShape">
              <a:avLst/>
            </a:prstTxWarp>
          </a:bodyPr>
          <a:lstStyle/>
          <a:p>
            <a:pPr lvl="0"/>
            <a:endParaRPr lang="en-US" noProof="0"/>
          </a:p>
        </p:txBody>
      </p:sp>
      <p:sp>
        <p:nvSpPr>
          <p:cNvPr id="5" name="Notizenplatzhalter 4"/>
          <p:cNvSpPr>
            <a:spLocks noGrp="1"/>
          </p:cNvSpPr>
          <p:nvPr>
            <p:ph type="body" sz="quarter" idx="3"/>
          </p:nvPr>
        </p:nvSpPr>
        <p:spPr>
          <a:xfrm>
            <a:off x="992221" y="3228552"/>
            <a:ext cx="7942198" cy="3058796"/>
          </a:xfrm>
          <a:prstGeom prst="rect">
            <a:avLst/>
          </a:prstGeom>
        </p:spPr>
        <p:txBody>
          <a:bodyPr vert="horz" wrap="square" lIns="95562" tIns="47781" rIns="95562" bIns="47781" numCol="1" anchor="t" anchorCtr="0" compatLnSpc="1">
            <a:prstTxWarp prst="textNoShape">
              <a:avLst/>
            </a:prstTxWarp>
            <a:normAutofit/>
          </a:body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p:cNvSpPr>
            <a:spLocks noGrp="1"/>
          </p:cNvSpPr>
          <p:nvPr>
            <p:ph type="ftr" sz="quarter" idx="4"/>
          </p:nvPr>
        </p:nvSpPr>
        <p:spPr>
          <a:xfrm>
            <a:off x="1" y="6457106"/>
            <a:ext cx="4301839" cy="339515"/>
          </a:xfrm>
          <a:prstGeom prst="rect">
            <a:avLst/>
          </a:prstGeom>
        </p:spPr>
        <p:txBody>
          <a:bodyPr vert="horz" wrap="square" lIns="95562" tIns="47781" rIns="95562" bIns="47781" numCol="1" anchor="b" anchorCtr="0" compatLnSpc="1">
            <a:prstTxWarp prst="textNoShape">
              <a:avLst/>
            </a:prstTxWarp>
          </a:bodyPr>
          <a:lstStyle>
            <a:lvl1pPr>
              <a:defRPr sz="1300">
                <a:ea typeface="ＭＳ Ｐゴシック" pitchFamily="34" charset="-128"/>
              </a:defRPr>
            </a:lvl1pPr>
          </a:lstStyle>
          <a:p>
            <a:pPr>
              <a:defRPr/>
            </a:pPr>
            <a:endParaRPr lang="en-US"/>
          </a:p>
        </p:txBody>
      </p:sp>
      <p:sp>
        <p:nvSpPr>
          <p:cNvPr id="7" name="Foliennummernplatzhalter 6"/>
          <p:cNvSpPr>
            <a:spLocks noGrp="1"/>
          </p:cNvSpPr>
          <p:nvPr>
            <p:ph type="sldNum" sz="quarter" idx="5"/>
          </p:nvPr>
        </p:nvSpPr>
        <p:spPr>
          <a:xfrm>
            <a:off x="5622581" y="6457106"/>
            <a:ext cx="4301839" cy="339515"/>
          </a:xfrm>
          <a:prstGeom prst="rect">
            <a:avLst/>
          </a:prstGeom>
        </p:spPr>
        <p:txBody>
          <a:bodyPr vert="horz" wrap="square" lIns="95562" tIns="47781" rIns="95562" bIns="47781" numCol="1" anchor="b" anchorCtr="0" compatLnSpc="1">
            <a:prstTxWarp prst="textNoShape">
              <a:avLst/>
            </a:prstTxWarp>
          </a:bodyPr>
          <a:lstStyle>
            <a:lvl1pPr algn="r">
              <a:defRPr sz="1300">
                <a:ea typeface="ＭＳ Ｐゴシック" pitchFamily="34" charset="-128"/>
              </a:defRPr>
            </a:lvl1pPr>
          </a:lstStyle>
          <a:p>
            <a:pPr>
              <a:defRPr/>
            </a:pPr>
            <a:fld id="{B87A1111-0D0D-49F6-A232-60D12ACC1387}" type="slidenum">
              <a:rPr lang="de-DE"/>
              <a:pPr>
                <a:defRPr/>
              </a:pPr>
              <a:t>‹#›</a:t>
            </a:fld>
            <a:endParaRPr lang="de-DE"/>
          </a:p>
        </p:txBody>
      </p:sp>
    </p:spTree>
    <p:extLst>
      <p:ext uri="{BB962C8B-B14F-4D97-AF65-F5344CB8AC3E}">
        <p14:creationId xmlns:p14="http://schemas.microsoft.com/office/powerpoint/2010/main" val="1148965711"/>
      </p:ext>
    </p:extLst>
  </p:cSld>
  <p:clrMap bg1="lt1" tx1="dk1" bg2="lt2" tx2="dk2" accent1="accent1" accent2="accent2" accent3="accent3" accent4="accent4" accent5="accent5" accent6="accent6" hlink="hlink" folHlink="folHlink"/>
  <p:hf sldNum="0" hdr="0" ftr="0" dt="0"/>
  <p:notesStyle>
    <a:lvl1pPr algn="l" defTabSz="457200" rtl="0" eaLnBrk="0" fontAlgn="base" hangingPunct="0">
      <a:spcBef>
        <a:spcPct val="30000"/>
      </a:spcBef>
      <a:spcAft>
        <a:spcPct val="0"/>
      </a:spcAft>
      <a:defRPr sz="1200" kern="1200">
        <a:solidFill>
          <a:schemeClr val="tx1"/>
        </a:solidFill>
        <a:latin typeface="+mn-lt"/>
        <a:ea typeface="ＭＳ Ｐゴシック" pitchFamily="-110" charset="-128"/>
        <a:cs typeface="ＭＳ Ｐゴシック" pitchFamily="-110"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10"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10"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10"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8371" name="Notizenplatzhalt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ea typeface="ＭＳ Ｐゴシック" pitchFamily="34" charset="-128"/>
            </a:endParaRPr>
          </a:p>
        </p:txBody>
      </p:sp>
    </p:spTree>
    <p:extLst>
      <p:ext uri="{BB962C8B-B14F-4D97-AF65-F5344CB8AC3E}">
        <p14:creationId xmlns:p14="http://schemas.microsoft.com/office/powerpoint/2010/main" val="2594608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6563" name="Notizenplatzhalt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endParaRPr lang="en-US" sz="300">
              <a:ea typeface="ＭＳ Ｐゴシック" pitchFamily="34" charset="-128"/>
            </a:endParaRPr>
          </a:p>
        </p:txBody>
      </p:sp>
    </p:spTree>
    <p:extLst>
      <p:ext uri="{BB962C8B-B14F-4D97-AF65-F5344CB8AC3E}">
        <p14:creationId xmlns:p14="http://schemas.microsoft.com/office/powerpoint/2010/main" val="2951510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bildplatzhalter 1"/>
          <p:cNvSpPr>
            <a:spLocks noGrp="1" noRot="1" noChangeAspect="1" noTextEdit="1"/>
          </p:cNvSpPr>
          <p:nvPr>
            <p:ph type="sldImg"/>
          </p:nvPr>
        </p:nvSpPr>
        <p:spPr>
          <a:ln/>
        </p:spPr>
      </p:sp>
      <p:sp>
        <p:nvSpPr>
          <p:cNvPr id="4198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endParaRPr lang="de-DE" sz="500" dirty="0">
              <a:ea typeface="MS PGothic" pitchFamily="34" charset="-128"/>
            </a:endParaRPr>
          </a:p>
        </p:txBody>
      </p:sp>
      <p:sp>
        <p:nvSpPr>
          <p:cNvPr id="41988" name="Foliennummernplatzhalter 3"/>
          <p:cNvSpPr txBox="1">
            <a:spLocks noGrp="1"/>
          </p:cNvSpPr>
          <p:nvPr/>
        </p:nvSpPr>
        <p:spPr bwMode="auto">
          <a:xfrm>
            <a:off x="5621697" y="6457412"/>
            <a:ext cx="4302625" cy="3391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5554" tIns="47777" rIns="95554" bIns="47777" anchor="b"/>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gn="r" eaLnBrk="1" hangingPunct="1"/>
            <a:fld id="{49DDDE98-43B2-4F92-897B-BEE9EE61D831}" type="slidenum">
              <a:rPr lang="de-DE" sz="1300">
                <a:latin typeface="Arial" pitchFamily="34" charset="0"/>
                <a:ea typeface="MS PGothic" pitchFamily="34" charset="-128"/>
              </a:rPr>
              <a:pPr algn="r" eaLnBrk="1" hangingPunct="1"/>
              <a:t>9</a:t>
            </a:fld>
            <a:endParaRPr lang="de-DE" sz="1300">
              <a:latin typeface="Arial" pitchFamily="34" charset="0"/>
              <a:ea typeface="MS PGothic" pitchFamily="34" charset="-128"/>
            </a:endParaRPr>
          </a:p>
        </p:txBody>
      </p:sp>
    </p:spTree>
    <p:extLst>
      <p:ext uri="{BB962C8B-B14F-4D97-AF65-F5344CB8AC3E}">
        <p14:creationId xmlns:p14="http://schemas.microsoft.com/office/powerpoint/2010/main" val="3310381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bildplatzhalter 1"/>
          <p:cNvSpPr>
            <a:spLocks noGrp="1" noRot="1" noChangeAspect="1" noTextEdit="1"/>
          </p:cNvSpPr>
          <p:nvPr>
            <p:ph type="sldImg"/>
          </p:nvPr>
        </p:nvSpPr>
        <p:spPr>
          <a:ln/>
        </p:spPr>
      </p:sp>
      <p:sp>
        <p:nvSpPr>
          <p:cNvPr id="4198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endParaRPr lang="de-DE" sz="500" dirty="0">
              <a:ea typeface="MS PGothic" pitchFamily="34" charset="-128"/>
            </a:endParaRPr>
          </a:p>
        </p:txBody>
      </p:sp>
      <p:sp>
        <p:nvSpPr>
          <p:cNvPr id="41988" name="Foliennummernplatzhalter 3"/>
          <p:cNvSpPr txBox="1">
            <a:spLocks noGrp="1"/>
          </p:cNvSpPr>
          <p:nvPr/>
        </p:nvSpPr>
        <p:spPr bwMode="auto">
          <a:xfrm>
            <a:off x="5621697" y="6457412"/>
            <a:ext cx="4302625" cy="3391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5554" tIns="47777" rIns="95554" bIns="47777" anchor="b"/>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gn="r" eaLnBrk="1" hangingPunct="1"/>
            <a:fld id="{49DDDE98-43B2-4F92-897B-BEE9EE61D831}" type="slidenum">
              <a:rPr lang="de-DE" sz="1300">
                <a:latin typeface="Arial" pitchFamily="34" charset="0"/>
                <a:ea typeface="MS PGothic" pitchFamily="34" charset="-128"/>
              </a:rPr>
              <a:pPr algn="r" eaLnBrk="1" hangingPunct="1"/>
              <a:t>10</a:t>
            </a:fld>
            <a:endParaRPr lang="de-DE" sz="1300">
              <a:latin typeface="Arial" pitchFamily="34" charset="0"/>
              <a:ea typeface="MS PGothic" pitchFamily="34" charset="-128"/>
            </a:endParaRPr>
          </a:p>
        </p:txBody>
      </p:sp>
    </p:spTree>
    <p:extLst>
      <p:ext uri="{BB962C8B-B14F-4D97-AF65-F5344CB8AC3E}">
        <p14:creationId xmlns:p14="http://schemas.microsoft.com/office/powerpoint/2010/main" val="3310381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92163" name="Notizenplatzhalt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endParaRPr lang="de-DE" sz="2100" dirty="0">
              <a:ea typeface="ＭＳ Ｐゴシック" pitchFamily="34" charset="-128"/>
            </a:endParaRPr>
          </a:p>
        </p:txBody>
      </p:sp>
      <p:sp>
        <p:nvSpPr>
          <p:cNvPr id="92164" name="Foliennummernplatzhalter 3"/>
          <p:cNvSpPr txBox="1">
            <a:spLocks noGrp="1"/>
          </p:cNvSpPr>
          <p:nvPr/>
        </p:nvSpPr>
        <p:spPr bwMode="auto">
          <a:xfrm>
            <a:off x="5622581" y="6457106"/>
            <a:ext cx="4301839" cy="3395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5562" tIns="47781" rIns="95562" bIns="47781" anchor="b"/>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eaLnBrk="1" hangingPunct="1"/>
            <a:fld id="{73C3A7A7-2385-485F-AB7A-A246CC27382A}" type="slidenum">
              <a:rPr lang="de-DE" sz="1300"/>
              <a:pPr algn="r" eaLnBrk="1" hangingPunct="1"/>
              <a:t>11</a:t>
            </a:fld>
            <a:endParaRPr lang="de-DE" sz="1300"/>
          </a:p>
        </p:txBody>
      </p:sp>
    </p:spTree>
    <p:extLst>
      <p:ext uri="{BB962C8B-B14F-4D97-AF65-F5344CB8AC3E}">
        <p14:creationId xmlns:p14="http://schemas.microsoft.com/office/powerpoint/2010/main" val="12154721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lienbildplatzhalter 1"/>
          <p:cNvSpPr>
            <a:spLocks noGrp="1" noRot="1" noChangeAspect="1" noTextEdit="1"/>
          </p:cNvSpPr>
          <p:nvPr>
            <p:ph type="sldImg"/>
          </p:nvPr>
        </p:nvSpPr>
        <p:spPr>
          <a:ln/>
        </p:spPr>
      </p:sp>
      <p:sp>
        <p:nvSpPr>
          <p:cNvPr id="7270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endParaRPr lang="de-DE" altLang="de-DE" sz="2100" dirty="0">
              <a:ea typeface="MS PGothic" pitchFamily="34" charset="-128"/>
            </a:endParaRPr>
          </a:p>
        </p:txBody>
      </p:sp>
    </p:spTree>
    <p:extLst>
      <p:ext uri="{BB962C8B-B14F-4D97-AF65-F5344CB8AC3E}">
        <p14:creationId xmlns:p14="http://schemas.microsoft.com/office/powerpoint/2010/main" val="1800812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lienbildplatzhalter 1"/>
          <p:cNvSpPr>
            <a:spLocks noGrp="1" noRot="1" noChangeAspect="1" noTextEdit="1"/>
          </p:cNvSpPr>
          <p:nvPr>
            <p:ph type="sldImg"/>
          </p:nvPr>
        </p:nvSpPr>
        <p:spPr>
          <a:ln/>
        </p:spPr>
      </p:sp>
      <p:sp>
        <p:nvSpPr>
          <p:cNvPr id="7270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r>
              <a:rPr lang="de-DE" altLang="de-DE" sz="2100" dirty="0">
                <a:ea typeface="MS PGothic" pitchFamily="34" charset="-128"/>
              </a:rPr>
              <a:t>(Die grau gesetzten</a:t>
            </a:r>
            <a:r>
              <a:rPr lang="de-DE" altLang="de-DE" sz="2100" baseline="0" dirty="0">
                <a:ea typeface="MS PGothic" pitchFamily="34" charset="-128"/>
              </a:rPr>
              <a:t> Stipendienprogramme müssen nicht mehr gesondert erklärt werden)</a:t>
            </a:r>
            <a:endParaRPr lang="de-DE" altLang="de-DE" sz="2100" dirty="0">
              <a:ea typeface="MS PGothic" pitchFamily="34" charset="-128"/>
            </a:endParaRPr>
          </a:p>
        </p:txBody>
      </p:sp>
    </p:spTree>
    <p:extLst>
      <p:ext uri="{BB962C8B-B14F-4D97-AF65-F5344CB8AC3E}">
        <p14:creationId xmlns:p14="http://schemas.microsoft.com/office/powerpoint/2010/main" val="4118680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lienbildplatzhalter 1"/>
          <p:cNvSpPr>
            <a:spLocks noGrp="1" noRot="1" noChangeAspect="1" noTextEdit="1"/>
          </p:cNvSpPr>
          <p:nvPr>
            <p:ph type="sldImg"/>
          </p:nvPr>
        </p:nvSpPr>
        <p:spPr>
          <a:ln/>
        </p:spPr>
      </p:sp>
      <p:sp>
        <p:nvSpPr>
          <p:cNvPr id="7270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0" marR="0" indent="0" algn="l" defTabSz="457200" rtl="0" eaLnBrk="1" fontAlgn="base" latinLnBrk="0" hangingPunct="1">
              <a:lnSpc>
                <a:spcPct val="80000"/>
              </a:lnSpc>
              <a:spcBef>
                <a:spcPct val="0"/>
              </a:spcBef>
              <a:spcAft>
                <a:spcPct val="0"/>
              </a:spcAft>
              <a:buClrTx/>
              <a:buSzTx/>
              <a:buFontTx/>
              <a:buNone/>
              <a:tabLst/>
              <a:defRPr/>
            </a:pPr>
            <a:r>
              <a:rPr lang="de-DE" altLang="de-DE" sz="2100" dirty="0">
                <a:ea typeface="MS PGothic" pitchFamily="34" charset="-128"/>
              </a:rPr>
              <a:t>(Die grau gesetzten</a:t>
            </a:r>
            <a:r>
              <a:rPr lang="de-DE" altLang="de-DE" sz="2100" baseline="0" dirty="0">
                <a:ea typeface="MS PGothic" pitchFamily="34" charset="-128"/>
              </a:rPr>
              <a:t> Stipendienprogramme müssen nicht mehr gesondert erklärt werden)</a:t>
            </a:r>
            <a:endParaRPr lang="de-DE" altLang="de-DE" sz="2100" dirty="0">
              <a:ea typeface="MS PGothic" pitchFamily="34" charset="-128"/>
            </a:endParaRPr>
          </a:p>
          <a:p>
            <a:pPr eaLnBrk="1" hangingPunct="1">
              <a:lnSpc>
                <a:spcPct val="80000"/>
              </a:lnSpc>
              <a:spcBef>
                <a:spcPct val="0"/>
              </a:spcBef>
            </a:pPr>
            <a:endParaRPr lang="de-DE" altLang="de-DE" sz="2100" dirty="0">
              <a:ea typeface="MS PGothic" pitchFamily="34" charset="-128"/>
            </a:endParaRPr>
          </a:p>
        </p:txBody>
      </p:sp>
    </p:spTree>
    <p:extLst>
      <p:ext uri="{BB962C8B-B14F-4D97-AF65-F5344CB8AC3E}">
        <p14:creationId xmlns:p14="http://schemas.microsoft.com/office/powerpoint/2010/main" val="2095410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lienbildplatzhalter 1"/>
          <p:cNvSpPr>
            <a:spLocks noGrp="1" noRot="1" noChangeAspect="1" noTextEdit="1"/>
          </p:cNvSpPr>
          <p:nvPr>
            <p:ph type="sldImg"/>
          </p:nvPr>
        </p:nvSpPr>
        <p:spPr>
          <a:ln/>
        </p:spPr>
      </p:sp>
      <p:sp>
        <p:nvSpPr>
          <p:cNvPr id="7270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0" marR="0" indent="0" algn="l" defTabSz="457200" rtl="0" eaLnBrk="1" fontAlgn="base" latinLnBrk="0" hangingPunct="1">
              <a:lnSpc>
                <a:spcPct val="80000"/>
              </a:lnSpc>
              <a:spcBef>
                <a:spcPct val="0"/>
              </a:spcBef>
              <a:spcAft>
                <a:spcPct val="0"/>
              </a:spcAft>
              <a:buClrTx/>
              <a:buSzTx/>
              <a:buFontTx/>
              <a:buNone/>
              <a:tabLst/>
              <a:defRPr/>
            </a:pPr>
            <a:r>
              <a:rPr lang="de-DE" altLang="de-DE" sz="2100" dirty="0">
                <a:ea typeface="MS PGothic" pitchFamily="34" charset="-128"/>
              </a:rPr>
              <a:t>(Die grau gesetzten</a:t>
            </a:r>
            <a:r>
              <a:rPr lang="de-DE" altLang="de-DE" sz="2100" baseline="0" dirty="0">
                <a:ea typeface="MS PGothic" pitchFamily="34" charset="-128"/>
              </a:rPr>
              <a:t> Stipendienprogramme müssen nicht mehr gesondert erklärt werden)</a:t>
            </a:r>
            <a:endParaRPr lang="de-DE" altLang="de-DE" sz="2100" dirty="0">
              <a:ea typeface="MS PGothic" pitchFamily="34" charset="-128"/>
            </a:endParaRPr>
          </a:p>
          <a:p>
            <a:pPr eaLnBrk="1" hangingPunct="1">
              <a:lnSpc>
                <a:spcPct val="80000"/>
              </a:lnSpc>
              <a:spcBef>
                <a:spcPct val="0"/>
              </a:spcBef>
            </a:pPr>
            <a:endParaRPr lang="de-DE" altLang="de-DE" sz="2100" dirty="0">
              <a:ea typeface="MS PGothic" pitchFamily="34" charset="-128"/>
            </a:endParaRPr>
          </a:p>
        </p:txBody>
      </p:sp>
    </p:spTree>
    <p:extLst>
      <p:ext uri="{BB962C8B-B14F-4D97-AF65-F5344CB8AC3E}">
        <p14:creationId xmlns:p14="http://schemas.microsoft.com/office/powerpoint/2010/main" val="209541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lienbildplatzhalter 1"/>
          <p:cNvSpPr>
            <a:spLocks noGrp="1" noRot="1" noChangeAspect="1" noTextEdit="1"/>
          </p:cNvSpPr>
          <p:nvPr>
            <p:ph type="sldImg"/>
          </p:nvPr>
        </p:nvSpPr>
        <p:spPr>
          <a:ln/>
        </p:spPr>
      </p:sp>
      <p:sp>
        <p:nvSpPr>
          <p:cNvPr id="7270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0" marR="0" indent="0" algn="l" defTabSz="457200" rtl="0" eaLnBrk="1" fontAlgn="base" latinLnBrk="0" hangingPunct="1">
              <a:lnSpc>
                <a:spcPct val="80000"/>
              </a:lnSpc>
              <a:spcBef>
                <a:spcPct val="0"/>
              </a:spcBef>
              <a:spcAft>
                <a:spcPct val="0"/>
              </a:spcAft>
              <a:buClrTx/>
              <a:buSzTx/>
              <a:buFontTx/>
              <a:buNone/>
              <a:tabLst/>
              <a:defRPr/>
            </a:pPr>
            <a:r>
              <a:rPr lang="de-DE" altLang="de-DE" sz="2100" dirty="0">
                <a:ea typeface="MS PGothic" pitchFamily="34" charset="-128"/>
              </a:rPr>
              <a:t>(Die grau gesetzten</a:t>
            </a:r>
            <a:r>
              <a:rPr lang="de-DE" altLang="de-DE" sz="2100" baseline="0" dirty="0">
                <a:ea typeface="MS PGothic" pitchFamily="34" charset="-128"/>
              </a:rPr>
              <a:t> Stipendienprogramme müssen nicht mehr gesondert erklärt werden)</a:t>
            </a:r>
            <a:endParaRPr lang="de-DE" altLang="de-DE" sz="2100" dirty="0">
              <a:ea typeface="MS PGothic" pitchFamily="34" charset="-128"/>
            </a:endParaRPr>
          </a:p>
          <a:p>
            <a:pPr eaLnBrk="1" hangingPunct="1">
              <a:lnSpc>
                <a:spcPct val="80000"/>
              </a:lnSpc>
              <a:spcBef>
                <a:spcPct val="0"/>
              </a:spcBef>
            </a:pPr>
            <a:endParaRPr lang="de-DE" altLang="de-DE" sz="2100" dirty="0">
              <a:ea typeface="MS PGothic" pitchFamily="34" charset="-128"/>
            </a:endParaRPr>
          </a:p>
        </p:txBody>
      </p:sp>
    </p:spTree>
    <p:extLst>
      <p:ext uri="{BB962C8B-B14F-4D97-AF65-F5344CB8AC3E}">
        <p14:creationId xmlns:p14="http://schemas.microsoft.com/office/powerpoint/2010/main" val="2095410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Folienbildplatzhalter 1"/>
          <p:cNvSpPr>
            <a:spLocks noGrp="1" noRot="1" noChangeAspect="1" noTextEdit="1"/>
          </p:cNvSpPr>
          <p:nvPr>
            <p:ph type="sldImg"/>
          </p:nvPr>
        </p:nvSpPr>
        <p:spPr>
          <a:ln/>
        </p:spPr>
      </p:sp>
      <p:sp>
        <p:nvSpPr>
          <p:cNvPr id="69635" name="Notizenplatzhalter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lnSpc>
                <a:spcPct val="80000"/>
              </a:lnSpc>
              <a:spcBef>
                <a:spcPct val="0"/>
              </a:spcBef>
            </a:pPr>
            <a:r>
              <a:rPr lang="de-DE" altLang="de-DE" sz="2100" dirty="0">
                <a:ea typeface="MS PGothic" pitchFamily="34" charset="-128"/>
              </a:rPr>
              <a:t>Hier muss</a:t>
            </a:r>
            <a:r>
              <a:rPr lang="de-DE" altLang="de-DE" sz="2100" baseline="0" dirty="0">
                <a:ea typeface="MS PGothic" pitchFamily="34" charset="-128"/>
              </a:rPr>
              <a:t> nicht ins Detail gegangen werden. Am besten bittet ihr die Profs, euch nach der Veranstaltung darüber zu unterhalten oder eine kurze Mail zu schreiben, damit ihr ihnen detailliertere Infos zukommen lassen könnt.</a:t>
            </a:r>
            <a:endParaRPr lang="de-DE" altLang="de-DE" sz="2100" dirty="0">
              <a:ea typeface="MS PGothic" pitchFamily="34" charset="-128"/>
            </a:endParaRPr>
          </a:p>
        </p:txBody>
      </p:sp>
    </p:spTree>
    <p:extLst>
      <p:ext uri="{BB962C8B-B14F-4D97-AF65-F5344CB8AC3E}">
        <p14:creationId xmlns:p14="http://schemas.microsoft.com/office/powerpoint/2010/main" val="2846067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Folienbildplatzhalter 1"/>
          <p:cNvSpPr>
            <a:spLocks noGrp="1" noRot="1" noChangeAspect="1" noTextEdit="1"/>
          </p:cNvSpPr>
          <p:nvPr>
            <p:ph type="sldImg"/>
          </p:nvPr>
        </p:nvSpPr>
        <p:spPr>
          <a:ln/>
        </p:spPr>
      </p:sp>
      <p:sp>
        <p:nvSpPr>
          <p:cNvPr id="69635" name="Notizenplatzhalter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lnSpc>
                <a:spcPct val="80000"/>
              </a:lnSpc>
              <a:spcBef>
                <a:spcPct val="0"/>
              </a:spcBef>
            </a:pPr>
            <a:r>
              <a:rPr lang="de-DE" altLang="de-DE" sz="2100" dirty="0">
                <a:ea typeface="MS PGothic" pitchFamily="34" charset="-128"/>
              </a:rPr>
              <a:t>Hier muss</a:t>
            </a:r>
            <a:r>
              <a:rPr lang="de-DE" altLang="de-DE" sz="2100" baseline="0" dirty="0">
                <a:ea typeface="MS PGothic" pitchFamily="34" charset="-128"/>
              </a:rPr>
              <a:t> nicht ins Detail gegangen werden. Am besten bittet ihr die Profs, euch nach der Veranstaltung darüber zu unterhalten oder eine kurze Mail zu schreiben, damit ihr ihnen detailliertere Infos zukommen lassen könnt.</a:t>
            </a:r>
            <a:endParaRPr lang="de-DE" altLang="de-DE" sz="2100" dirty="0">
              <a:ea typeface="MS PGothic" pitchFamily="34" charset="-128"/>
            </a:endParaRPr>
          </a:p>
        </p:txBody>
      </p:sp>
    </p:spTree>
    <p:extLst>
      <p:ext uri="{BB962C8B-B14F-4D97-AF65-F5344CB8AC3E}">
        <p14:creationId xmlns:p14="http://schemas.microsoft.com/office/powerpoint/2010/main" val="284149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Folienbildplatzhalter 1"/>
          <p:cNvSpPr>
            <a:spLocks noGrp="1" noRot="1" noChangeAspect="1" noTextEdit="1"/>
          </p:cNvSpPr>
          <p:nvPr>
            <p:ph type="sldImg"/>
          </p:nvPr>
        </p:nvSpPr>
        <p:spPr>
          <a:ln/>
        </p:spPr>
      </p:sp>
      <p:sp>
        <p:nvSpPr>
          <p:cNvPr id="69635"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r>
              <a:rPr lang="de-DE" altLang="de-DE" sz="2100" dirty="0">
                <a:ea typeface="MS PGothic" pitchFamily="34" charset="-128"/>
              </a:rPr>
              <a:t>Hier muss</a:t>
            </a:r>
            <a:r>
              <a:rPr lang="de-DE" altLang="de-DE" sz="2100" baseline="0" dirty="0">
                <a:ea typeface="MS PGothic" pitchFamily="34" charset="-128"/>
              </a:rPr>
              <a:t> nicht ins Detail gegangen werden. Am besten bittet ihr die Profs, euch nach der Veranstaltung darüber zu unterhalten oder eine kurze Mail zu schreiben, damit ihr ihnen detailliertere Infos zukommen lassen könnt.</a:t>
            </a:r>
            <a:endParaRPr lang="de-DE" altLang="de-DE" sz="2100" dirty="0">
              <a:ea typeface="MS PGothic" pitchFamily="34" charset="-128"/>
            </a:endParaRPr>
          </a:p>
        </p:txBody>
      </p:sp>
    </p:spTree>
    <p:extLst>
      <p:ext uri="{BB962C8B-B14F-4D97-AF65-F5344CB8AC3E}">
        <p14:creationId xmlns:p14="http://schemas.microsoft.com/office/powerpoint/2010/main" val="28564829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73731" name="Notizenplatzhalt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endParaRPr lang="de-DE" sz="2100" dirty="0">
              <a:ea typeface="ＭＳ Ｐゴシック" pitchFamily="34" charset="-128"/>
            </a:endParaRPr>
          </a:p>
        </p:txBody>
      </p:sp>
      <p:sp>
        <p:nvSpPr>
          <p:cNvPr id="73732" name="Foliennummernplatzhalter 3"/>
          <p:cNvSpPr txBox="1">
            <a:spLocks noGrp="1"/>
          </p:cNvSpPr>
          <p:nvPr/>
        </p:nvSpPr>
        <p:spPr bwMode="auto">
          <a:xfrm>
            <a:off x="5622581" y="6457106"/>
            <a:ext cx="4301839" cy="3395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5562" tIns="47781" rIns="95562" bIns="47781" anchor="b"/>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eaLnBrk="1" hangingPunct="1"/>
            <a:fld id="{7F5A193D-F7F6-4D60-BA1A-6D8CADF9733F}" type="slidenum">
              <a:rPr lang="de-DE" sz="1300"/>
              <a:pPr algn="r" eaLnBrk="1" hangingPunct="1"/>
              <a:t>20</a:t>
            </a:fld>
            <a:endParaRPr lang="de-DE" sz="1300"/>
          </a:p>
        </p:txBody>
      </p:sp>
    </p:spTree>
    <p:extLst>
      <p:ext uri="{BB962C8B-B14F-4D97-AF65-F5344CB8AC3E}">
        <p14:creationId xmlns:p14="http://schemas.microsoft.com/office/powerpoint/2010/main" val="35958465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Folienbildplatzhalter 1"/>
          <p:cNvSpPr>
            <a:spLocks noGrp="1" noRot="1" noChangeAspect="1" noTextEdit="1"/>
          </p:cNvSpPr>
          <p:nvPr>
            <p:ph type="sldImg"/>
          </p:nvPr>
        </p:nvSpPr>
        <p:spPr>
          <a:ln/>
        </p:spPr>
      </p:sp>
      <p:sp>
        <p:nvSpPr>
          <p:cNvPr id="69635" name="Notizenplatzhalter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lnSpc>
                <a:spcPct val="80000"/>
              </a:lnSpc>
              <a:spcBef>
                <a:spcPct val="0"/>
              </a:spcBef>
            </a:pPr>
            <a:r>
              <a:rPr lang="de-DE" altLang="de-DE" sz="2100" dirty="0">
                <a:ea typeface="MS PGothic" pitchFamily="34" charset="-128"/>
              </a:rPr>
              <a:t>Hier muss</a:t>
            </a:r>
            <a:r>
              <a:rPr lang="de-DE" altLang="de-DE" sz="2100" baseline="0" dirty="0">
                <a:ea typeface="MS PGothic" pitchFamily="34" charset="-128"/>
              </a:rPr>
              <a:t> nicht ins Detail gegangen werden. Am besten bittet ihr die Profs, euch nach der Veranstaltung darüber zu unterhalten oder eine kurze Mail zu schreiben, damit ihr ihnen detailliertere Infos zukommen lassen könnt.</a:t>
            </a:r>
            <a:endParaRPr lang="de-DE" altLang="de-DE" sz="2100" dirty="0">
              <a:ea typeface="MS PGothic" pitchFamily="34" charset="-128"/>
            </a:endParaRPr>
          </a:p>
        </p:txBody>
      </p:sp>
    </p:spTree>
    <p:extLst>
      <p:ext uri="{BB962C8B-B14F-4D97-AF65-F5344CB8AC3E}">
        <p14:creationId xmlns:p14="http://schemas.microsoft.com/office/powerpoint/2010/main" val="2271529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09571" name="Notizenplatzhalt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endParaRPr lang="de-DE" sz="300" dirty="0">
              <a:ea typeface="ＭＳ Ｐゴシック" pitchFamily="34" charset="-128"/>
            </a:endParaRPr>
          </a:p>
        </p:txBody>
      </p:sp>
      <p:sp>
        <p:nvSpPr>
          <p:cNvPr id="109572" name="Foliennummernplatzhalter 3"/>
          <p:cNvSpPr txBox="1">
            <a:spLocks noGrp="1"/>
          </p:cNvSpPr>
          <p:nvPr/>
        </p:nvSpPr>
        <p:spPr bwMode="auto">
          <a:xfrm>
            <a:off x="5622581" y="6457106"/>
            <a:ext cx="4301839" cy="3395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5562" tIns="47781" rIns="95562" bIns="47781" anchor="b"/>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r" eaLnBrk="1" hangingPunct="1"/>
            <a:fld id="{E21BAE2D-18CD-4EB5-8A93-83B3300B023C}" type="slidenum">
              <a:rPr lang="de-DE" sz="1300"/>
              <a:pPr algn="r" eaLnBrk="1" hangingPunct="1"/>
              <a:t>22</a:t>
            </a:fld>
            <a:endParaRPr lang="de-DE" sz="1300"/>
          </a:p>
        </p:txBody>
      </p:sp>
    </p:spTree>
    <p:extLst>
      <p:ext uri="{BB962C8B-B14F-4D97-AF65-F5344CB8AC3E}">
        <p14:creationId xmlns:p14="http://schemas.microsoft.com/office/powerpoint/2010/main" val="6397402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lienbildplatzhalter 1"/>
          <p:cNvSpPr>
            <a:spLocks noGrp="1" noRot="1" noChangeAspect="1" noTextEdit="1"/>
          </p:cNvSpPr>
          <p:nvPr>
            <p:ph type="sldImg"/>
          </p:nvPr>
        </p:nvSpPr>
        <p:spPr>
          <a:ln/>
        </p:spPr>
      </p:sp>
      <p:sp>
        <p:nvSpPr>
          <p:cNvPr id="72707" name="Notizenplatzhalt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0" marR="0" indent="0" algn="l" defTabSz="457200" rtl="0" eaLnBrk="1" fontAlgn="base" latinLnBrk="0" hangingPunct="1">
              <a:lnSpc>
                <a:spcPct val="80000"/>
              </a:lnSpc>
              <a:spcBef>
                <a:spcPct val="0"/>
              </a:spcBef>
              <a:spcAft>
                <a:spcPct val="0"/>
              </a:spcAft>
              <a:buClrTx/>
              <a:buSzTx/>
              <a:buFontTx/>
              <a:buNone/>
              <a:tabLst/>
              <a:defRPr/>
            </a:pPr>
            <a:r>
              <a:rPr lang="de-DE" altLang="de-DE" sz="2100" dirty="0">
                <a:ea typeface="MS PGothic" pitchFamily="34" charset="-128"/>
              </a:rPr>
              <a:t>(Die grau gesetzten</a:t>
            </a:r>
            <a:r>
              <a:rPr lang="de-DE" altLang="de-DE" sz="2100" baseline="0" dirty="0">
                <a:ea typeface="MS PGothic" pitchFamily="34" charset="-128"/>
              </a:rPr>
              <a:t> Stipendienprogramme müssen nicht mehr gesondert erklärt werden)</a:t>
            </a:r>
            <a:endParaRPr lang="de-DE" altLang="de-DE" sz="2100" dirty="0">
              <a:ea typeface="MS PGothic" pitchFamily="34" charset="-128"/>
            </a:endParaRPr>
          </a:p>
          <a:p>
            <a:pPr eaLnBrk="1" hangingPunct="1">
              <a:lnSpc>
                <a:spcPct val="80000"/>
              </a:lnSpc>
              <a:spcBef>
                <a:spcPct val="0"/>
              </a:spcBef>
            </a:pPr>
            <a:endParaRPr lang="de-DE" altLang="de-DE" sz="2100" dirty="0">
              <a:ea typeface="MS PGothic" pitchFamily="34" charset="-128"/>
            </a:endParaRPr>
          </a:p>
        </p:txBody>
      </p:sp>
    </p:spTree>
    <p:extLst>
      <p:ext uri="{BB962C8B-B14F-4D97-AF65-F5344CB8AC3E}">
        <p14:creationId xmlns:p14="http://schemas.microsoft.com/office/powerpoint/2010/main" val="2095410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4" name="Rectangle 65"/>
          <p:cNvSpPr>
            <a:spLocks noChangeArrowheads="1"/>
          </p:cNvSpPr>
          <p:nvPr/>
        </p:nvSpPr>
        <p:spPr bwMode="auto">
          <a:xfrm>
            <a:off x="0" y="2470150"/>
            <a:ext cx="9144000" cy="3059113"/>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pic>
        <p:nvPicPr>
          <p:cNvPr id="5" name="Picture 69" descr="H:\Blumen\Blumen_einzeln_M\jpg\LDI_OIC4_Blume_5_25.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4865" t="2330" r="4523" b="51358"/>
          <a:stretch>
            <a:fillRect/>
          </a:stretch>
        </p:blipFill>
        <p:spPr bwMode="auto">
          <a:xfrm>
            <a:off x="503238" y="5975350"/>
            <a:ext cx="1708150" cy="882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70" descr="F:\Arbeit\rig\forschungs-ppt\mat\LDI_OIC4_Blume_g8_0.gif"/>
          <p:cNvPicPr>
            <a:picLocks noChangeAspect="1" noChangeArrowheads="1"/>
          </p:cNvPicPr>
          <p:nvPr/>
        </p:nvPicPr>
        <p:blipFill>
          <a:blip r:embed="rId3" cstate="print">
            <a:extLst>
              <a:ext uri="{28A0092B-C50C-407E-A947-70E740481C1C}">
                <a14:useLocalDpi xmlns:a14="http://schemas.microsoft.com/office/drawing/2010/main" val="0"/>
              </a:ext>
            </a:extLst>
          </a:blip>
          <a:srcRect l="51456" t="30751" r="-2911" b="302"/>
          <a:stretch>
            <a:fillRect/>
          </a:stretch>
        </p:blipFill>
        <p:spPr bwMode="auto">
          <a:xfrm>
            <a:off x="0" y="0"/>
            <a:ext cx="1795463" cy="2366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71" descr="H:\Blumen\Blumen_einzeln_M\jpg\LDI_OIC4_Blume_3_25.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882" r="50352"/>
          <a:stretch>
            <a:fillRect/>
          </a:stretch>
        </p:blipFill>
        <p:spPr bwMode="auto">
          <a:xfrm>
            <a:off x="8689975" y="5014913"/>
            <a:ext cx="454025" cy="938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73" descr="F:\Arbeit\ppt land der ideen\LDI_Logo_QuerFormat_en.jp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930900" y="344488"/>
            <a:ext cx="2427288" cy="17065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Textfeld 8"/>
          <p:cNvSpPr txBox="1">
            <a:spLocks noChangeArrowheads="1"/>
          </p:cNvSpPr>
          <p:nvPr userDrawn="1"/>
        </p:nvSpPr>
        <p:spPr bwMode="auto">
          <a:xfrm>
            <a:off x="5930900" y="5975350"/>
            <a:ext cx="3065463"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 charset="-128"/>
              </a:defRPr>
            </a:lvl1pPr>
            <a:lvl2pPr marL="742950" indent="-285750" eaLnBrk="0" hangingPunct="0">
              <a:defRPr sz="2400">
                <a:solidFill>
                  <a:schemeClr val="tx1"/>
                </a:solidFill>
                <a:latin typeface="Arial" charset="0"/>
                <a:ea typeface="ＭＳ Ｐゴシック" pitchFamily="-1" charset="-128"/>
              </a:defRPr>
            </a:lvl2pPr>
            <a:lvl3pPr marL="1143000" indent="-228600" eaLnBrk="0" hangingPunct="0">
              <a:defRPr sz="2400">
                <a:solidFill>
                  <a:schemeClr val="tx1"/>
                </a:solidFill>
                <a:latin typeface="Arial" charset="0"/>
                <a:ea typeface="ＭＳ Ｐゴシック" pitchFamily="-1" charset="-128"/>
              </a:defRPr>
            </a:lvl3pPr>
            <a:lvl4pPr marL="1600200" indent="-228600" eaLnBrk="0" hangingPunct="0">
              <a:defRPr sz="2400">
                <a:solidFill>
                  <a:schemeClr val="tx1"/>
                </a:solidFill>
                <a:latin typeface="Arial" charset="0"/>
                <a:ea typeface="ＭＳ Ｐゴシック" pitchFamily="-1" charset="-128"/>
              </a:defRPr>
            </a:lvl4pPr>
            <a:lvl5pPr marL="2057400" indent="-228600" eaLnBrk="0" hangingPunct="0">
              <a:defRPr sz="2400">
                <a:solidFill>
                  <a:schemeClr val="tx1"/>
                </a:solidFill>
                <a:latin typeface="Arial" charset="0"/>
                <a:ea typeface="ＭＳ Ｐゴシック" pitchFamily="-1"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defRPr/>
            </a:pPr>
            <a:r>
              <a:rPr lang="de-DE" dirty="0"/>
              <a:t>www.daad-italia.it</a:t>
            </a:r>
          </a:p>
        </p:txBody>
      </p:sp>
      <p:sp>
        <p:nvSpPr>
          <p:cNvPr id="8256" name="Rectangle 64"/>
          <p:cNvSpPr>
            <a:spLocks noGrp="1" noChangeArrowheads="1"/>
          </p:cNvSpPr>
          <p:nvPr>
            <p:ph type="subTitle" idx="1"/>
          </p:nvPr>
        </p:nvSpPr>
        <p:spPr>
          <a:xfrm>
            <a:off x="641350" y="4179888"/>
            <a:ext cx="8035925" cy="441325"/>
          </a:xfrm>
        </p:spPr>
        <p:txBody>
          <a:bodyPr/>
          <a:lstStyle>
            <a:lvl1pPr marL="0" indent="0">
              <a:buFontTx/>
              <a:buNone/>
              <a:defRPr sz="3000"/>
            </a:lvl1pPr>
          </a:lstStyle>
          <a:p>
            <a:r>
              <a:rPr lang="de-DE"/>
              <a:t>Master-Untertitelformat bearbeiten</a:t>
            </a:r>
            <a:endParaRPr lang="en-GB"/>
          </a:p>
        </p:txBody>
      </p:sp>
      <p:sp>
        <p:nvSpPr>
          <p:cNvPr id="8255" name="Rectangle 63"/>
          <p:cNvSpPr>
            <a:spLocks noGrp="1" noChangeArrowheads="1"/>
          </p:cNvSpPr>
          <p:nvPr>
            <p:ph type="ctrTitle"/>
          </p:nvPr>
        </p:nvSpPr>
        <p:spPr>
          <a:xfrm>
            <a:off x="641350" y="2611438"/>
            <a:ext cx="8035925" cy="1477962"/>
          </a:xfrm>
        </p:spPr>
        <p:txBody>
          <a:bodyPr/>
          <a:lstStyle>
            <a:lvl1pPr>
              <a:lnSpc>
                <a:spcPct val="100000"/>
              </a:lnSpc>
              <a:defRPr sz="4500"/>
            </a:lvl1pPr>
          </a:lstStyle>
          <a:p>
            <a:r>
              <a:rPr lang="de-DE" dirty="0"/>
              <a:t>Mastertitelformat bearbeiten</a:t>
            </a:r>
            <a:endParaRPr lang="en-GB" dirty="0"/>
          </a:p>
        </p:txBody>
      </p:sp>
    </p:spTree>
    <p:extLst>
      <p:ext uri="{BB962C8B-B14F-4D97-AF65-F5344CB8AC3E}">
        <p14:creationId xmlns:p14="http://schemas.microsoft.com/office/powerpoint/2010/main" val="4116067742"/>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el und Text">
    <p:spTree>
      <p:nvGrpSpPr>
        <p:cNvPr id="1" name=""/>
        <p:cNvGrpSpPr/>
        <p:nvPr/>
      </p:nvGrpSpPr>
      <p:grpSpPr>
        <a:xfrm>
          <a:off x="0" y="0"/>
          <a:ext cx="0" cy="0"/>
          <a:chOff x="0" y="0"/>
          <a:chExt cx="0" cy="0"/>
        </a:xfrm>
      </p:grpSpPr>
      <p:pic>
        <p:nvPicPr>
          <p:cNvPr id="4" name="Picture 64" descr="H:\Blumen\Blumen_einzeln_M\jpg\LDI_OIC4_Blume_5_25.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4865" t="2330" r="4523" b="51358"/>
          <a:stretch>
            <a:fillRect/>
          </a:stretch>
        </p:blipFill>
        <p:spPr bwMode="auto">
          <a:xfrm>
            <a:off x="5635625" y="6137275"/>
            <a:ext cx="1393825" cy="720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65" descr="F:\Arbeit\rig\forschungs-ppt\mat\LDI_OIC4_Blume_g8_0.gif"/>
          <p:cNvPicPr>
            <a:picLocks noChangeAspect="1" noChangeArrowheads="1"/>
          </p:cNvPicPr>
          <p:nvPr/>
        </p:nvPicPr>
        <p:blipFill>
          <a:blip r:embed="rId3" cstate="print">
            <a:extLst>
              <a:ext uri="{28A0092B-C50C-407E-A947-70E740481C1C}">
                <a14:useLocalDpi xmlns:a14="http://schemas.microsoft.com/office/drawing/2010/main" val="0"/>
              </a:ext>
            </a:extLst>
          </a:blip>
          <a:srcRect l="55185" t="-1526" r="-2911" b="302"/>
          <a:stretch>
            <a:fillRect/>
          </a:stretch>
        </p:blipFill>
        <p:spPr bwMode="auto">
          <a:xfrm>
            <a:off x="0" y="2414588"/>
            <a:ext cx="406400" cy="847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Text Box 70"/>
          <p:cNvSpPr txBox="1">
            <a:spLocks noChangeArrowheads="1"/>
          </p:cNvSpPr>
          <p:nvPr/>
        </p:nvSpPr>
        <p:spPr bwMode="auto">
          <a:xfrm rot="16200000">
            <a:off x="-1762919" y="4858544"/>
            <a:ext cx="3724275" cy="1222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1750">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ea typeface="ＭＳ Ｐゴシック" pitchFamily="-1" charset="-128"/>
              </a:defRPr>
            </a:lvl1pPr>
            <a:lvl2pPr marL="742950" indent="-285750" eaLnBrk="0" hangingPunct="0">
              <a:defRPr sz="2400">
                <a:solidFill>
                  <a:schemeClr val="tx1"/>
                </a:solidFill>
                <a:latin typeface="Arial" charset="0"/>
                <a:ea typeface="ＭＳ Ｐゴシック" pitchFamily="-1" charset="-128"/>
              </a:defRPr>
            </a:lvl2pPr>
            <a:lvl3pPr marL="1143000" indent="-228600" eaLnBrk="0" hangingPunct="0">
              <a:defRPr sz="2400">
                <a:solidFill>
                  <a:schemeClr val="tx1"/>
                </a:solidFill>
                <a:latin typeface="Arial" charset="0"/>
                <a:ea typeface="ＭＳ Ｐゴシック" pitchFamily="-1" charset="-128"/>
              </a:defRPr>
            </a:lvl3pPr>
            <a:lvl4pPr marL="1600200" indent="-228600" eaLnBrk="0" hangingPunct="0">
              <a:defRPr sz="2400">
                <a:solidFill>
                  <a:schemeClr val="tx1"/>
                </a:solidFill>
                <a:latin typeface="Arial" charset="0"/>
                <a:ea typeface="ＭＳ Ｐゴシック" pitchFamily="-1" charset="-128"/>
              </a:defRPr>
            </a:lvl4pPr>
            <a:lvl5pPr marL="2057400" indent="-228600" eaLnBrk="0" hangingPunct="0">
              <a:defRPr sz="2400">
                <a:solidFill>
                  <a:schemeClr val="tx1"/>
                </a:solidFill>
                <a:latin typeface="Arial" charset="0"/>
                <a:ea typeface="ＭＳ Ｐゴシック" pitchFamily="-1"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9pPr>
          </a:lstStyle>
          <a:p>
            <a:pPr>
              <a:defRPr/>
            </a:pPr>
            <a:r>
              <a:rPr lang="de-DE" sz="800"/>
              <a:t>Studying in Germany </a:t>
            </a:r>
            <a:r>
              <a:rPr lang="en-US" sz="700">
                <a:latin typeface="Verdana" pitchFamily="-1" charset="0"/>
                <a:cs typeface="Times New Roman" pitchFamily="-1" charset="0"/>
              </a:rPr>
              <a:t>| </a:t>
            </a:r>
            <a:r>
              <a:rPr lang="de-DE" sz="700">
                <a:latin typeface="Verdana" pitchFamily="-1" charset="0"/>
                <a:cs typeface="Times New Roman" pitchFamily="-1" charset="0"/>
              </a:rPr>
              <a:t>Page </a:t>
            </a:r>
            <a:fld id="{9B1FBCA8-E189-48D5-B811-65A4134AF712}" type="slidenum">
              <a:rPr lang="en-GB" sz="700" smtClean="0">
                <a:latin typeface="Verdana" pitchFamily="-1" charset="0"/>
                <a:cs typeface="Times New Roman" pitchFamily="-1" charset="0"/>
              </a:rPr>
              <a:pPr>
                <a:defRPr/>
              </a:pPr>
              <a:t>‹#›</a:t>
            </a:fld>
            <a:r>
              <a:rPr lang="de-DE" sz="700">
                <a:latin typeface="Verdana" pitchFamily="-1" charset="0"/>
                <a:cs typeface="Times New Roman" pitchFamily="-1" charset="0"/>
              </a:rPr>
              <a:t> </a:t>
            </a:r>
            <a:endParaRPr lang="en-GB" sz="700">
              <a:latin typeface="Verdana" pitchFamily="-1" charset="0"/>
              <a:cs typeface="Times New Roman" pitchFamily="-1" charset="0"/>
            </a:endParaRPr>
          </a:p>
        </p:txBody>
      </p:sp>
      <p:pic>
        <p:nvPicPr>
          <p:cNvPr id="7" name="Picture 73" descr="F:\Arbeit\ppt land der ideen\LDI_Logo_QuerFormat_e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750" y="6053138"/>
            <a:ext cx="803275" cy="565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Textfeld 7"/>
          <p:cNvSpPr txBox="1">
            <a:spLocks noChangeArrowheads="1"/>
          </p:cNvSpPr>
          <p:nvPr userDrawn="1"/>
        </p:nvSpPr>
        <p:spPr bwMode="auto">
          <a:xfrm>
            <a:off x="7029450" y="6329363"/>
            <a:ext cx="1657350" cy="2778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 charset="-128"/>
              </a:defRPr>
            </a:lvl1pPr>
            <a:lvl2pPr marL="742950" indent="-285750" eaLnBrk="0" hangingPunct="0">
              <a:defRPr sz="2400">
                <a:solidFill>
                  <a:schemeClr val="tx1"/>
                </a:solidFill>
                <a:latin typeface="Arial" charset="0"/>
                <a:ea typeface="ＭＳ Ｐゴシック" pitchFamily="-1" charset="-128"/>
              </a:defRPr>
            </a:lvl2pPr>
            <a:lvl3pPr marL="1143000" indent="-228600" eaLnBrk="0" hangingPunct="0">
              <a:defRPr sz="2400">
                <a:solidFill>
                  <a:schemeClr val="tx1"/>
                </a:solidFill>
                <a:latin typeface="Arial" charset="0"/>
                <a:ea typeface="ＭＳ Ｐゴシック" pitchFamily="-1" charset="-128"/>
              </a:defRPr>
            </a:lvl3pPr>
            <a:lvl4pPr marL="1600200" indent="-228600" eaLnBrk="0" hangingPunct="0">
              <a:defRPr sz="2400">
                <a:solidFill>
                  <a:schemeClr val="tx1"/>
                </a:solidFill>
                <a:latin typeface="Arial" charset="0"/>
                <a:ea typeface="ＭＳ Ｐゴシック" pitchFamily="-1" charset="-128"/>
              </a:defRPr>
            </a:lvl4pPr>
            <a:lvl5pPr marL="2057400" indent="-228600" eaLnBrk="0" hangingPunct="0">
              <a:defRPr sz="2400">
                <a:solidFill>
                  <a:schemeClr val="tx1"/>
                </a:solidFill>
                <a:latin typeface="Arial" charset="0"/>
                <a:ea typeface="ＭＳ Ｐゴシック" pitchFamily="-1"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defRPr/>
            </a:pPr>
            <a:r>
              <a:rPr lang="de-DE" sz="1200" dirty="0"/>
              <a:t>www.daad-italia.it</a:t>
            </a:r>
          </a:p>
        </p:txBody>
      </p:sp>
      <p:sp>
        <p:nvSpPr>
          <p:cNvPr id="2" name="Titel 1"/>
          <p:cNvSpPr>
            <a:spLocks noGrp="1"/>
          </p:cNvSpPr>
          <p:nvPr>
            <p:ph type="title"/>
          </p:nvPr>
        </p:nvSpPr>
        <p:spPr/>
        <p:txBody>
          <a:bodyPr/>
          <a:lstStyle/>
          <a:p>
            <a:r>
              <a:rPr lang="de-DE"/>
              <a:t>Mastertitelformat bearbeiten</a:t>
            </a:r>
          </a:p>
        </p:txBody>
      </p:sp>
      <p:sp>
        <p:nvSpPr>
          <p:cNvPr id="3" name="Textplatzhalter 2"/>
          <p:cNvSpPr>
            <a:spLocks noGrp="1"/>
          </p:cNvSpPr>
          <p:nvPr>
            <p:ph type="body"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9" name="Datumsplatzhalter 3"/>
          <p:cNvSpPr>
            <a:spLocks noGrp="1"/>
          </p:cNvSpPr>
          <p:nvPr>
            <p:ph type="dt" sz="half" idx="10"/>
          </p:nvPr>
        </p:nvSpPr>
        <p:spPr/>
        <p:txBody>
          <a:bodyPr/>
          <a:lstStyle>
            <a:lvl1pPr>
              <a:defRPr sz="1800"/>
            </a:lvl1pPr>
          </a:lstStyle>
          <a:p>
            <a:pPr>
              <a:defRPr/>
            </a:pPr>
            <a:fld id="{B839CC1F-2E05-4CBB-BC3B-3A1E218CBA5F}" type="datetime1">
              <a:rPr lang="de-DE" smtClean="0"/>
              <a:t>22.05.2017</a:t>
            </a:fld>
            <a:endParaRPr lang="de-DE"/>
          </a:p>
        </p:txBody>
      </p:sp>
      <p:sp>
        <p:nvSpPr>
          <p:cNvPr id="10" name="Fußzeilenplatzhalter 4"/>
          <p:cNvSpPr>
            <a:spLocks noGrp="1"/>
          </p:cNvSpPr>
          <p:nvPr>
            <p:ph type="ftr" sz="quarter" idx="11"/>
          </p:nvPr>
        </p:nvSpPr>
        <p:spPr/>
        <p:txBody>
          <a:bodyPr/>
          <a:lstStyle>
            <a:lvl1pPr>
              <a:defRPr sz="1800"/>
            </a:lvl1pPr>
          </a:lstStyle>
          <a:p>
            <a:pPr>
              <a:defRPr/>
            </a:pPr>
            <a:endParaRPr lang="en-US"/>
          </a:p>
        </p:txBody>
      </p:sp>
      <p:sp>
        <p:nvSpPr>
          <p:cNvPr id="11" name="Foliennummernplatzhalter 5"/>
          <p:cNvSpPr>
            <a:spLocks noGrp="1"/>
          </p:cNvSpPr>
          <p:nvPr>
            <p:ph type="sldNum" sz="quarter" idx="12"/>
          </p:nvPr>
        </p:nvSpPr>
        <p:spPr/>
        <p:txBody>
          <a:bodyPr/>
          <a:lstStyle>
            <a:lvl1pPr>
              <a:defRPr sz="1800"/>
            </a:lvl1pPr>
          </a:lstStyle>
          <a:p>
            <a:pPr>
              <a:defRPr/>
            </a:pPr>
            <a:fld id="{8DC86070-36A7-4D01-827B-04565095A9E2}" type="slidenum">
              <a:rPr lang="de-DE"/>
              <a:pPr>
                <a:defRPr/>
              </a:pPr>
              <a:t>‹#›</a:t>
            </a:fld>
            <a:endParaRPr lang="de-DE"/>
          </a:p>
        </p:txBody>
      </p:sp>
    </p:spTree>
    <p:extLst>
      <p:ext uri="{BB962C8B-B14F-4D97-AF65-F5344CB8AC3E}">
        <p14:creationId xmlns:p14="http://schemas.microsoft.com/office/powerpoint/2010/main" val="1788402761"/>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372124694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blurRad="63500" dist="107763" dir="2700000" algn="ctr" rotWithShape="0">
            <a:srgbClr val="000000">
              <a:alpha val="74998"/>
            </a:srgbClr>
          </a:outerShdw>
        </a:effectLst>
      </p:bgPr>
    </p:bg>
    <p:spTree>
      <p:nvGrpSpPr>
        <p:cNvPr id="1" name=""/>
        <p:cNvGrpSpPr/>
        <p:nvPr/>
      </p:nvGrpSpPr>
      <p:grpSpPr>
        <a:xfrm>
          <a:off x="0" y="0"/>
          <a:ext cx="0" cy="0"/>
          <a:chOff x="0" y="0"/>
          <a:chExt cx="0" cy="0"/>
        </a:xfrm>
      </p:grpSpPr>
      <p:sp>
        <p:nvSpPr>
          <p:cNvPr id="1026" name="Rectangle 52"/>
          <p:cNvSpPr>
            <a:spLocks noGrp="1" noChangeArrowheads="1"/>
          </p:cNvSpPr>
          <p:nvPr>
            <p:ph type="title"/>
          </p:nvPr>
        </p:nvSpPr>
        <p:spPr bwMode="auto">
          <a:xfrm>
            <a:off x="539750" y="279400"/>
            <a:ext cx="7916863" cy="1433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t>Mastertitelformat bearbeiten</a:t>
            </a:r>
            <a:endParaRPr lang="en-GB"/>
          </a:p>
        </p:txBody>
      </p:sp>
      <p:sp>
        <p:nvSpPr>
          <p:cNvPr id="1027" name="Rectangle 53"/>
          <p:cNvSpPr>
            <a:spLocks noGrp="1" noChangeArrowheads="1"/>
          </p:cNvSpPr>
          <p:nvPr>
            <p:ph type="body" idx="1"/>
          </p:nvPr>
        </p:nvSpPr>
        <p:spPr bwMode="auto">
          <a:xfrm>
            <a:off x="539750" y="1978025"/>
            <a:ext cx="7916863" cy="32496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t>Click to edit Master text styles</a:t>
            </a:r>
          </a:p>
          <a:p>
            <a:pPr lvl="1"/>
            <a:r>
              <a:rPr lang="en-GB"/>
              <a:t>Second level</a:t>
            </a:r>
          </a:p>
        </p:txBody>
      </p:sp>
      <p:sp>
        <p:nvSpPr>
          <p:cNvPr id="9" name="Datumsplatzhalter 3"/>
          <p:cNvSpPr>
            <a:spLocks noGrp="1"/>
          </p:cNvSpPr>
          <p:nvPr>
            <p:ph type="dt" sz="half" idx="2"/>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sz="1800">
                <a:ea typeface="ＭＳ Ｐゴシック" pitchFamily="34" charset="-128"/>
              </a:defRPr>
            </a:lvl1pPr>
          </a:lstStyle>
          <a:p>
            <a:pPr>
              <a:defRPr/>
            </a:pPr>
            <a:fld id="{7DF6BDD0-F393-48B3-B007-809E60942948}" type="datetime1">
              <a:rPr lang="de-DE" smtClean="0"/>
              <a:t>22.05.2017</a:t>
            </a:fld>
            <a:endParaRPr lang="de-DE"/>
          </a:p>
        </p:txBody>
      </p:sp>
      <p:sp>
        <p:nvSpPr>
          <p:cNvPr id="10" name="Fußzeilenplatzhalt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sz="1800">
                <a:ea typeface="ＭＳ Ｐゴシック" pitchFamily="34" charset="-128"/>
              </a:defRPr>
            </a:lvl1pPr>
          </a:lstStyle>
          <a:p>
            <a:pPr>
              <a:defRPr/>
            </a:pPr>
            <a:endParaRPr lang="en-US"/>
          </a:p>
        </p:txBody>
      </p:sp>
      <p:sp>
        <p:nvSpPr>
          <p:cNvPr id="11" name="Foliennummernplatzhalt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sz="1800">
                <a:ea typeface="ＭＳ Ｐゴシック" pitchFamily="34" charset="-128"/>
              </a:defRPr>
            </a:lvl1pPr>
          </a:lstStyle>
          <a:p>
            <a:pPr>
              <a:defRPr/>
            </a:pPr>
            <a:fld id="{3C25A120-C28F-4195-B91E-C090433D67DC}" type="slidenum">
              <a:rPr lang="de-DE"/>
              <a:pPr>
                <a:defRPr/>
              </a:pPr>
              <a:t>‹#›</a:t>
            </a:fld>
            <a:endParaRPr lang="de-DE"/>
          </a:p>
        </p:txBody>
      </p:sp>
    </p:spTree>
  </p:cSld>
  <p:clrMap bg1="lt1" tx1="dk1" bg2="lt2" tx2="dk2" accent1="accent1" accent2="accent2" accent3="accent3" accent4="accent4" accent5="accent5" accent6="accent6" hlink="hlink" folHlink="folHlink"/>
  <p:sldLayoutIdLst>
    <p:sldLayoutId id="2147484117" r:id="rId1"/>
    <p:sldLayoutId id="2147484118" r:id="rId2"/>
    <p:sldLayoutId id="2147484119" r:id="rId3"/>
  </p:sldLayoutIdLst>
  <p:transition>
    <p:fade/>
  </p:transition>
  <p:hf sldNum="0" hdr="0" ftr="0" dt="0"/>
  <p:txStyles>
    <p:titleStyle>
      <a:lvl1pPr algn="l" rtl="0" eaLnBrk="0" fontAlgn="base" hangingPunct="0">
        <a:lnSpc>
          <a:spcPct val="115000"/>
        </a:lnSpc>
        <a:spcBef>
          <a:spcPct val="0"/>
        </a:spcBef>
        <a:spcAft>
          <a:spcPct val="0"/>
        </a:spcAft>
        <a:defRPr sz="3400">
          <a:solidFill>
            <a:schemeClr val="tx1"/>
          </a:solidFill>
          <a:latin typeface="Arial" charset="0"/>
          <a:ea typeface="+mj-ea"/>
          <a:cs typeface="+mj-cs"/>
        </a:defRPr>
      </a:lvl1pPr>
      <a:lvl2pPr algn="l" rtl="0" eaLnBrk="0" fontAlgn="base" hangingPunct="0">
        <a:lnSpc>
          <a:spcPct val="115000"/>
        </a:lnSpc>
        <a:spcBef>
          <a:spcPct val="0"/>
        </a:spcBef>
        <a:spcAft>
          <a:spcPct val="0"/>
        </a:spcAft>
        <a:defRPr sz="3400">
          <a:solidFill>
            <a:schemeClr val="tx1"/>
          </a:solidFill>
          <a:latin typeface="Arial" pitchFamily="-110" charset="0"/>
          <a:ea typeface="ＭＳ Ｐゴシック" pitchFamily="-110" charset="-128"/>
          <a:cs typeface="ＭＳ Ｐゴシック" pitchFamily="-110" charset="-128"/>
        </a:defRPr>
      </a:lvl2pPr>
      <a:lvl3pPr algn="l" rtl="0" eaLnBrk="0" fontAlgn="base" hangingPunct="0">
        <a:lnSpc>
          <a:spcPct val="115000"/>
        </a:lnSpc>
        <a:spcBef>
          <a:spcPct val="0"/>
        </a:spcBef>
        <a:spcAft>
          <a:spcPct val="0"/>
        </a:spcAft>
        <a:defRPr sz="3400">
          <a:solidFill>
            <a:schemeClr val="tx1"/>
          </a:solidFill>
          <a:latin typeface="Arial" pitchFamily="-110" charset="0"/>
          <a:ea typeface="ＭＳ Ｐゴシック" pitchFamily="-110" charset="-128"/>
          <a:cs typeface="ＭＳ Ｐゴシック" pitchFamily="-110" charset="-128"/>
        </a:defRPr>
      </a:lvl3pPr>
      <a:lvl4pPr algn="l" rtl="0" eaLnBrk="0" fontAlgn="base" hangingPunct="0">
        <a:lnSpc>
          <a:spcPct val="115000"/>
        </a:lnSpc>
        <a:spcBef>
          <a:spcPct val="0"/>
        </a:spcBef>
        <a:spcAft>
          <a:spcPct val="0"/>
        </a:spcAft>
        <a:defRPr sz="3400">
          <a:solidFill>
            <a:schemeClr val="tx1"/>
          </a:solidFill>
          <a:latin typeface="Arial" pitchFamily="-110" charset="0"/>
          <a:ea typeface="ＭＳ Ｐゴシック" pitchFamily="-110" charset="-128"/>
          <a:cs typeface="ＭＳ Ｐゴシック" pitchFamily="-110" charset="-128"/>
        </a:defRPr>
      </a:lvl4pPr>
      <a:lvl5pPr algn="l" rtl="0" eaLnBrk="0" fontAlgn="base" hangingPunct="0">
        <a:lnSpc>
          <a:spcPct val="115000"/>
        </a:lnSpc>
        <a:spcBef>
          <a:spcPct val="0"/>
        </a:spcBef>
        <a:spcAft>
          <a:spcPct val="0"/>
        </a:spcAft>
        <a:defRPr sz="3400">
          <a:solidFill>
            <a:schemeClr val="tx1"/>
          </a:solidFill>
          <a:latin typeface="Arial" pitchFamily="-110" charset="0"/>
          <a:ea typeface="ＭＳ Ｐゴシック" pitchFamily="-110" charset="-128"/>
          <a:cs typeface="ＭＳ Ｐゴシック" pitchFamily="-110" charset="-128"/>
        </a:defRPr>
      </a:lvl5pPr>
      <a:lvl6pPr marL="457200" algn="l" rtl="0" eaLnBrk="1" fontAlgn="base" hangingPunct="1">
        <a:lnSpc>
          <a:spcPct val="115000"/>
        </a:lnSpc>
        <a:spcBef>
          <a:spcPct val="0"/>
        </a:spcBef>
        <a:spcAft>
          <a:spcPct val="0"/>
        </a:spcAft>
        <a:defRPr sz="3400">
          <a:solidFill>
            <a:schemeClr val="tx1"/>
          </a:solidFill>
          <a:latin typeface="Arial" pitchFamily="-110" charset="0"/>
        </a:defRPr>
      </a:lvl6pPr>
      <a:lvl7pPr marL="914400" algn="l" rtl="0" eaLnBrk="1" fontAlgn="base" hangingPunct="1">
        <a:lnSpc>
          <a:spcPct val="115000"/>
        </a:lnSpc>
        <a:spcBef>
          <a:spcPct val="0"/>
        </a:spcBef>
        <a:spcAft>
          <a:spcPct val="0"/>
        </a:spcAft>
        <a:defRPr sz="3400">
          <a:solidFill>
            <a:schemeClr val="tx1"/>
          </a:solidFill>
          <a:latin typeface="Arial" pitchFamily="-110" charset="0"/>
        </a:defRPr>
      </a:lvl7pPr>
      <a:lvl8pPr marL="1371600" algn="l" rtl="0" eaLnBrk="1" fontAlgn="base" hangingPunct="1">
        <a:lnSpc>
          <a:spcPct val="115000"/>
        </a:lnSpc>
        <a:spcBef>
          <a:spcPct val="0"/>
        </a:spcBef>
        <a:spcAft>
          <a:spcPct val="0"/>
        </a:spcAft>
        <a:defRPr sz="3400">
          <a:solidFill>
            <a:schemeClr val="tx1"/>
          </a:solidFill>
          <a:latin typeface="Arial" pitchFamily="-110" charset="0"/>
        </a:defRPr>
      </a:lvl8pPr>
      <a:lvl9pPr marL="1828800" algn="l" rtl="0" eaLnBrk="1" fontAlgn="base" hangingPunct="1">
        <a:lnSpc>
          <a:spcPct val="115000"/>
        </a:lnSpc>
        <a:spcBef>
          <a:spcPct val="0"/>
        </a:spcBef>
        <a:spcAft>
          <a:spcPct val="0"/>
        </a:spcAft>
        <a:defRPr sz="3400">
          <a:solidFill>
            <a:schemeClr val="tx1"/>
          </a:solidFill>
          <a:latin typeface="Arial" pitchFamily="-110" charset="0"/>
        </a:defRPr>
      </a:lvl9pPr>
    </p:titleStyle>
    <p:body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charset="0"/>
          <a:ea typeface="+mn-ea"/>
          <a:cs typeface="+mn-cs"/>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charset="0"/>
          <a:ea typeface="+mn-ea"/>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Verdana" pitchFamily="-110" charset="0"/>
          <a:ea typeface="+mn-ea"/>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Verdana" pitchFamily="-110" charset="0"/>
          <a:ea typeface="+mn-ea"/>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Verdana" pitchFamily="-110" charset="0"/>
          <a:ea typeface="+mn-ea"/>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tmp"/><Relationship Id="rId3" Type="http://schemas.openxmlformats.org/officeDocument/2006/relationships/hyperlink" Target="https://www.daad.de/deutschland/studienangebote/international-programs/en/" TargetMode="External"/><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1.tmp"/><Relationship Id="rId5" Type="http://schemas.openxmlformats.org/officeDocument/2006/relationships/hyperlink" Target="http://www.hochschulkompass.de/" TargetMode="External"/><Relationship Id="rId4" Type="http://schemas.openxmlformats.org/officeDocument/2006/relationships/hyperlink" Target="http://www.study-in.de/" TargetMode="External"/><Relationship Id="rId9" Type="http://schemas.openxmlformats.org/officeDocument/2006/relationships/image" Target="../media/image14.tmp"/></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9.gif"/><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26.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jp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18.png"/><Relationship Id="rId4" Type="http://schemas.openxmlformats.org/officeDocument/2006/relationships/hyperlink" Target="https://www.daad.de/deutschland/stipendium/datenbank/de/15371-dlr-daad-research-fellowships-current-off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ctrTitle"/>
          </p:nvPr>
        </p:nvSpPr>
        <p:spPr>
          <a:xfrm>
            <a:off x="611560" y="2924473"/>
            <a:ext cx="8352928" cy="1944687"/>
          </a:xfrm>
        </p:spPr>
        <p:txBody>
          <a:bodyPr/>
          <a:lstStyle/>
          <a:p>
            <a:r>
              <a:rPr lang="bs-Latn-BA" sz="4000" b="1" dirty="0">
                <a:solidFill>
                  <a:schemeClr val="tx2"/>
                </a:solidFill>
                <a:latin typeface="Arial"/>
                <a:cs typeface="Arial"/>
              </a:rPr>
              <a:t>Studij i istraživanje u Njemačkoj</a:t>
            </a:r>
            <a:br>
              <a:rPr lang="bs-Latn-BA" sz="4000" b="1" dirty="0">
                <a:solidFill>
                  <a:schemeClr val="tx2"/>
                </a:solidFill>
                <a:latin typeface="Arial"/>
                <a:cs typeface="Arial"/>
              </a:rPr>
            </a:br>
            <a:r>
              <a:rPr lang="bs-Latn-BA" sz="4000" b="1" dirty="0">
                <a:solidFill>
                  <a:schemeClr val="tx2"/>
                </a:solidFill>
                <a:latin typeface="Arial"/>
                <a:cs typeface="Arial"/>
              </a:rPr>
              <a:t>Program stipendija DAAD-a</a:t>
            </a:r>
            <a:r>
              <a:rPr lang="en-US" sz="4000" dirty="0">
                <a:solidFill>
                  <a:schemeClr val="tx2"/>
                </a:solidFill>
                <a:latin typeface="Arial"/>
                <a:cs typeface="Arial"/>
              </a:rPr>
              <a:t/>
            </a:r>
            <a:br>
              <a:rPr lang="en-US" sz="4000" dirty="0">
                <a:solidFill>
                  <a:schemeClr val="tx2"/>
                </a:solidFill>
                <a:latin typeface="Arial"/>
                <a:cs typeface="Arial"/>
              </a:rPr>
            </a:br>
            <a:r>
              <a:rPr lang="en-GB" sz="2800" b="1" dirty="0"/>
              <a:t/>
            </a:r>
            <a:br>
              <a:rPr lang="en-GB" sz="2800" b="1" dirty="0"/>
            </a:br>
            <a:r>
              <a:rPr lang="en-GB" sz="2400" b="1" dirty="0"/>
              <a:t/>
            </a:r>
            <a:br>
              <a:rPr lang="en-GB" sz="2400" b="1" dirty="0"/>
            </a:br>
            <a:r>
              <a:rPr lang="de-DE" sz="2000" b="1" dirty="0"/>
              <a:t>Larissa Holz </a:t>
            </a:r>
            <a:r>
              <a:rPr lang="en-GB" sz="2000" b="1" dirty="0"/>
              <a:t>(</a:t>
            </a:r>
            <a:r>
              <a:rPr lang="en-GB" sz="2000" b="1" dirty="0" smtClean="0"/>
              <a:t>DAAD</a:t>
            </a:r>
            <a:r>
              <a:rPr lang="hr-HR" sz="2000" b="1" dirty="0" smtClean="0"/>
              <a:t> l</a:t>
            </a:r>
            <a:r>
              <a:rPr lang="en-GB" sz="2000" b="1" dirty="0" err="1" smtClean="0"/>
              <a:t>ektorica</a:t>
            </a:r>
            <a:r>
              <a:rPr lang="en-GB" sz="2000" b="1" dirty="0" smtClean="0"/>
              <a:t> </a:t>
            </a:r>
            <a:r>
              <a:rPr lang="en-GB" sz="2000" b="1" dirty="0" err="1"/>
              <a:t>na</a:t>
            </a:r>
            <a:r>
              <a:rPr lang="en-GB" sz="2000" b="1" dirty="0"/>
              <a:t> </a:t>
            </a:r>
            <a:r>
              <a:rPr lang="hr-HR" sz="2000" b="1" dirty="0"/>
              <a:t>Ods</a:t>
            </a:r>
            <a:r>
              <a:rPr lang="en-GB" sz="2000" b="1" dirty="0" err="1"/>
              <a:t>jeku</a:t>
            </a:r>
            <a:r>
              <a:rPr lang="en-GB" sz="2000" b="1" dirty="0"/>
              <a:t> </a:t>
            </a:r>
            <a:r>
              <a:rPr lang="en-GB" sz="2000" b="1" dirty="0" err="1"/>
              <a:t>za</a:t>
            </a:r>
            <a:r>
              <a:rPr lang="en-GB" sz="2000" b="1" dirty="0"/>
              <a:t> </a:t>
            </a:r>
            <a:r>
              <a:rPr lang="en-GB" sz="2000" b="1" dirty="0" err="1"/>
              <a:t>germanistiku</a:t>
            </a:r>
            <a:r>
              <a:rPr lang="en-GB" sz="2000" b="1" dirty="0"/>
              <a:t> u </a:t>
            </a:r>
            <a:r>
              <a:rPr lang="en-GB" sz="2000" b="1" dirty="0" err="1"/>
              <a:t>Zadru</a:t>
            </a:r>
            <a:r>
              <a:rPr lang="en-GB" sz="2000" b="1" dirty="0"/>
              <a:t>)</a:t>
            </a:r>
            <a:r>
              <a:rPr lang="en-GB" sz="2400" b="1" dirty="0"/>
              <a:t/>
            </a:r>
            <a:br>
              <a:rPr lang="en-GB" sz="2400" b="1" dirty="0"/>
            </a:br>
            <a:endParaRPr lang="de-DE" sz="3200" b="1" dirty="0"/>
          </a:p>
        </p:txBody>
      </p:sp>
      <p:sp>
        <p:nvSpPr>
          <p:cNvPr id="2" name="Rechteck 1"/>
          <p:cNvSpPr/>
          <p:nvPr/>
        </p:nvSpPr>
        <p:spPr>
          <a:xfrm>
            <a:off x="575815" y="2483604"/>
            <a:ext cx="5760640" cy="369332"/>
          </a:xfrm>
          <a:prstGeom prst="rect">
            <a:avLst/>
          </a:prstGeom>
        </p:spPr>
        <p:txBody>
          <a:bodyPr wrap="square">
            <a:spAutoFit/>
          </a:bodyPr>
          <a:lstStyle/>
          <a:p>
            <a:r>
              <a:rPr lang="de-DE" sz="1800" dirty="0"/>
              <a:t>Ponedjeljak</a:t>
            </a:r>
            <a:r>
              <a:rPr lang="it-IT" sz="1800" dirty="0"/>
              <a:t>, 24. travnja 2016.</a:t>
            </a:r>
          </a:p>
        </p:txBody>
      </p:sp>
      <p:pic>
        <p:nvPicPr>
          <p:cNvPr id="5" name="Grafik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32238" y="6093296"/>
            <a:ext cx="4032250" cy="295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hr-HR" sz="2800" b="1" dirty="0"/>
              <a:t>Za</a:t>
            </a:r>
            <a:r>
              <a:rPr lang="de-DE" sz="2800" b="1" dirty="0"/>
              <a:t> po</a:t>
            </a:r>
            <a:r>
              <a:rPr lang="hr-HR" sz="2800" b="1" dirty="0"/>
              <a:t>četak ...</a:t>
            </a:r>
            <a:endParaRPr lang="de-DE" sz="2800" b="1" dirty="0"/>
          </a:p>
        </p:txBody>
      </p:sp>
      <p:sp>
        <p:nvSpPr>
          <p:cNvPr id="3" name="Textplatzhalter 2"/>
          <p:cNvSpPr>
            <a:spLocks noGrp="1"/>
          </p:cNvSpPr>
          <p:nvPr>
            <p:ph type="body" idx="1"/>
          </p:nvPr>
        </p:nvSpPr>
        <p:spPr>
          <a:xfrm>
            <a:off x="539750" y="1052736"/>
            <a:ext cx="7916863" cy="4896543"/>
          </a:xfrm>
        </p:spPr>
        <p:txBody>
          <a:bodyPr/>
          <a:lstStyle/>
          <a:p>
            <a:pPr marL="0" indent="0">
              <a:buNone/>
            </a:pPr>
            <a:r>
              <a:rPr lang="hr-HR" sz="2400" dirty="0"/>
              <a:t>htjela bih se upoznati s vama ...</a:t>
            </a:r>
          </a:p>
          <a:p>
            <a:pPr marL="0" indent="0">
              <a:buNone/>
            </a:pPr>
            <a:r>
              <a:rPr lang="hr-HR" sz="2400" dirty="0"/>
              <a:t>Tko od Vas ...</a:t>
            </a:r>
            <a:endParaRPr lang="it-IT" sz="2400" dirty="0"/>
          </a:p>
          <a:p>
            <a:r>
              <a:rPr lang="it-IT" sz="2400" dirty="0"/>
              <a:t>…</a:t>
            </a:r>
            <a:r>
              <a:rPr lang="hr-HR" sz="2400" dirty="0"/>
              <a:t> pohađa srednju školu?</a:t>
            </a:r>
            <a:endParaRPr lang="it-IT" sz="2400" dirty="0"/>
          </a:p>
          <a:p>
            <a:r>
              <a:rPr lang="it-IT" sz="2400" dirty="0"/>
              <a:t>...</a:t>
            </a:r>
            <a:r>
              <a:rPr lang="hr-HR" sz="2400" dirty="0"/>
              <a:t> je na preddiplomskom studiju?</a:t>
            </a:r>
          </a:p>
          <a:p>
            <a:r>
              <a:rPr lang="it-IT" sz="2400" dirty="0"/>
              <a:t> </a:t>
            </a:r>
            <a:r>
              <a:rPr lang="it-IT" sz="2400" dirty="0" smtClean="0"/>
              <a:t>…</a:t>
            </a:r>
            <a:r>
              <a:rPr lang="hr-HR" sz="2400" dirty="0" smtClean="0"/>
              <a:t> je </a:t>
            </a:r>
            <a:r>
              <a:rPr lang="hr-HR" sz="2400" dirty="0"/>
              <a:t>na diplomskom studiju?</a:t>
            </a:r>
            <a:endParaRPr lang="it-IT" sz="2400" dirty="0"/>
          </a:p>
          <a:p>
            <a:r>
              <a:rPr lang="it-IT" sz="2400" dirty="0"/>
              <a:t>…</a:t>
            </a:r>
            <a:r>
              <a:rPr lang="hr-HR" sz="2400" dirty="0"/>
              <a:t> je na postdiplomskom studiju ?</a:t>
            </a:r>
            <a:endParaRPr lang="it-IT" sz="2400" dirty="0"/>
          </a:p>
          <a:p>
            <a:r>
              <a:rPr lang="it-IT" sz="2400" dirty="0"/>
              <a:t>…</a:t>
            </a:r>
            <a:r>
              <a:rPr lang="hr-HR" sz="2400" dirty="0"/>
              <a:t> je znanstvenica / znanstvenik ili profesorica /  profesor?</a:t>
            </a:r>
            <a:r>
              <a:rPr lang="it-IT" sz="2400" dirty="0"/>
              <a:t> </a:t>
            </a:r>
            <a:endParaRPr lang="de-DE" sz="2400" dirty="0"/>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32238" y="6329448"/>
            <a:ext cx="4032250"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22954" y="1052736"/>
            <a:ext cx="2250818" cy="2881047"/>
          </a:xfrm>
          <a:prstGeom prst="rect">
            <a:avLst/>
          </a:prstGeom>
        </p:spPr>
      </p:pic>
    </p:spTree>
    <p:extLst>
      <p:ext uri="{BB962C8B-B14F-4D97-AF65-F5344CB8AC3E}">
        <p14:creationId xmlns:p14="http://schemas.microsoft.com/office/powerpoint/2010/main" val="1258190292"/>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hr-HR" sz="2800" b="1" dirty="0"/>
              <a:t>Tko bi od Vas želio ...</a:t>
            </a:r>
            <a:endParaRPr lang="de-DE" sz="2800" b="1" dirty="0"/>
          </a:p>
        </p:txBody>
      </p:sp>
      <p:sp>
        <p:nvSpPr>
          <p:cNvPr id="3" name="Textplatzhalter 2"/>
          <p:cNvSpPr>
            <a:spLocks noGrp="1"/>
          </p:cNvSpPr>
          <p:nvPr>
            <p:ph type="body" idx="1"/>
          </p:nvPr>
        </p:nvSpPr>
        <p:spPr>
          <a:xfrm>
            <a:off x="539749" y="1052736"/>
            <a:ext cx="7916863" cy="4896543"/>
          </a:xfrm>
        </p:spPr>
        <p:txBody>
          <a:bodyPr/>
          <a:lstStyle/>
          <a:p>
            <a:endParaRPr lang="hr-HR" sz="2400" dirty="0"/>
          </a:p>
          <a:p>
            <a:endParaRPr lang="hr-HR" sz="2400" dirty="0"/>
          </a:p>
          <a:p>
            <a:r>
              <a:rPr lang="it-IT" sz="2400" dirty="0"/>
              <a:t>…</a:t>
            </a:r>
            <a:r>
              <a:rPr lang="hr-HR" sz="2400" dirty="0"/>
              <a:t> </a:t>
            </a:r>
            <a:r>
              <a:rPr lang="hr-HR" sz="2400" dirty="0">
                <a:solidFill>
                  <a:srgbClr val="3657FF"/>
                </a:solidFill>
              </a:rPr>
              <a:t>studirati</a:t>
            </a:r>
            <a:r>
              <a:rPr lang="hr-HR" sz="2400" dirty="0"/>
              <a:t> u Njemačkoj, u zemlji koja nudi </a:t>
            </a:r>
            <a:r>
              <a:rPr lang="it-IT" sz="2400" dirty="0"/>
              <a:t>kvalitetnu uslugu, podršku i studij </a:t>
            </a:r>
            <a:r>
              <a:rPr lang="it-IT" sz="2800" u="sng" dirty="0"/>
              <a:t>bez školarina</a:t>
            </a:r>
            <a:r>
              <a:rPr lang="it-IT" sz="2400" dirty="0"/>
              <a:t>.</a:t>
            </a:r>
            <a:endParaRPr lang="hr-HR" sz="2400" dirty="0"/>
          </a:p>
          <a:p>
            <a:r>
              <a:rPr lang="it-IT" sz="2400" dirty="0"/>
              <a:t>...</a:t>
            </a:r>
            <a:r>
              <a:rPr lang="hr-HR" sz="2400" dirty="0"/>
              <a:t> pohađati </a:t>
            </a:r>
            <a:r>
              <a:rPr lang="hr-HR" sz="2400" dirty="0">
                <a:solidFill>
                  <a:srgbClr val="33CC33"/>
                </a:solidFill>
              </a:rPr>
              <a:t>ljetnu školu </a:t>
            </a:r>
            <a:r>
              <a:rPr lang="hr-HR" sz="2400" dirty="0"/>
              <a:t>njemačkog jezika?</a:t>
            </a:r>
          </a:p>
          <a:p>
            <a:r>
              <a:rPr lang="it-IT" sz="2400" dirty="0"/>
              <a:t> …</a:t>
            </a:r>
            <a:r>
              <a:rPr lang="hr-HR" sz="2400" dirty="0"/>
              <a:t> baviti se </a:t>
            </a:r>
            <a:r>
              <a:rPr lang="hr-HR" sz="2400" dirty="0">
                <a:solidFill>
                  <a:srgbClr val="BD2C30"/>
                </a:solidFill>
              </a:rPr>
              <a:t>znanstveno-istraživačkim radom</a:t>
            </a:r>
            <a:r>
              <a:rPr lang="hr-HR" sz="2400" dirty="0"/>
              <a:t> u Njemačkoj?</a:t>
            </a:r>
          </a:p>
          <a:p>
            <a:endParaRPr lang="hr-HR" sz="2400" dirty="0"/>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32238" y="6329448"/>
            <a:ext cx="4032250"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0211" y="0"/>
            <a:ext cx="2736304" cy="2406060"/>
          </a:xfrm>
          <a:prstGeom prst="rect">
            <a:avLst/>
          </a:prstGeom>
        </p:spPr>
      </p:pic>
    </p:spTree>
    <p:extLst>
      <p:ext uri="{BB962C8B-B14F-4D97-AF65-F5344CB8AC3E}">
        <p14:creationId xmlns:p14="http://schemas.microsoft.com/office/powerpoint/2010/main" val="4098362198"/>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188640"/>
            <a:ext cx="8205093" cy="1314444"/>
          </a:xfrm>
        </p:spPr>
        <p:txBody>
          <a:bodyPr/>
          <a:lstStyle/>
          <a:p>
            <a:r>
              <a:rPr lang="hr-HR" sz="2800" b="1" dirty="0"/>
              <a:t>Njemačka država:</a:t>
            </a:r>
            <a:endParaRPr lang="de-DE" sz="2800" b="1" dirty="0"/>
          </a:p>
        </p:txBody>
      </p:sp>
      <p:sp>
        <p:nvSpPr>
          <p:cNvPr id="3" name="Textplatzhalter 2"/>
          <p:cNvSpPr>
            <a:spLocks noGrp="1"/>
          </p:cNvSpPr>
          <p:nvPr>
            <p:ph type="body" idx="1"/>
          </p:nvPr>
        </p:nvSpPr>
        <p:spPr>
          <a:xfrm>
            <a:off x="251521" y="836712"/>
            <a:ext cx="8205092" cy="5112567"/>
          </a:xfrm>
        </p:spPr>
        <p:txBody>
          <a:bodyPr/>
          <a:lstStyle/>
          <a:p>
            <a:r>
              <a:rPr lang="hr-HR" sz="2400" dirty="0"/>
              <a:t>ulaže </a:t>
            </a:r>
            <a:r>
              <a:rPr lang="it-IT" sz="2400" dirty="0"/>
              <a:t>80 </a:t>
            </a:r>
            <a:r>
              <a:rPr lang="hr-HR" sz="2400" dirty="0"/>
              <a:t>milijarda eura za razvoj visokoškolskog sustava -&gt; 3. mjesto na svijetu</a:t>
            </a:r>
          </a:p>
          <a:p>
            <a:r>
              <a:rPr lang="hr-HR" sz="2400" dirty="0"/>
              <a:t>s više od 320.000 stranih studenata Njemačka je jedna od najpopularnih destinacija za studij u inozemstvu</a:t>
            </a:r>
          </a:p>
          <a:p>
            <a:r>
              <a:rPr lang="hr-HR" sz="2400" dirty="0"/>
              <a:t>-&gt; 3. mjesto: rangiranje visokoobrazovnih ustanova i </a:t>
            </a:r>
            <a:r>
              <a:rPr lang="hr-HR" sz="2400" dirty="0" smtClean="0"/>
              <a:t>programa (</a:t>
            </a:r>
            <a:r>
              <a:rPr lang="en-US" sz="2400" dirty="0" smtClean="0"/>
              <a:t>THE World</a:t>
            </a:r>
            <a:r>
              <a:rPr lang="hr-HR" sz="2400" dirty="0" smtClean="0"/>
              <a:t>)</a:t>
            </a:r>
            <a:endParaRPr lang="en-US" sz="2400" dirty="0"/>
          </a:p>
          <a:p>
            <a:r>
              <a:rPr lang="hr-HR" sz="2400" dirty="0"/>
              <a:t>više od </a:t>
            </a:r>
            <a:r>
              <a:rPr lang="it-IT" sz="2400" dirty="0"/>
              <a:t>18.000 </a:t>
            </a:r>
            <a:r>
              <a:rPr lang="hr-HR" sz="2400" dirty="0"/>
              <a:t>studijskih programa</a:t>
            </a:r>
            <a:r>
              <a:rPr lang="it-IT" sz="2400" dirty="0"/>
              <a:t>,</a:t>
            </a:r>
            <a:r>
              <a:rPr lang="hr-HR" sz="2400" dirty="0"/>
              <a:t> od kojih je 750 na engleskom</a:t>
            </a:r>
          </a:p>
          <a:p>
            <a:r>
              <a:rPr lang="hr-HR" sz="2400" dirty="0"/>
              <a:t>općenito nema prethodnog testa</a:t>
            </a:r>
          </a:p>
          <a:p>
            <a:pPr lvl="1"/>
            <a:r>
              <a:rPr lang="hr-HR" sz="2800" dirty="0">
                <a:sym typeface="Wingdings" panose="05000000000000000000" pitchFamily="2" charset="2"/>
              </a:rPr>
              <a:t> </a:t>
            </a:r>
            <a:r>
              <a:rPr lang="hr-HR" sz="2800" dirty="0"/>
              <a:t>NEMA ŠKOLARINA </a:t>
            </a:r>
            <a:r>
              <a:rPr lang="hr-HR" sz="2800" dirty="0">
                <a:sym typeface="Wingdings" panose="05000000000000000000" pitchFamily="2" charset="2"/>
              </a:rPr>
              <a:t></a:t>
            </a:r>
            <a:endParaRPr lang="hr-HR" sz="2800" dirty="0"/>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32238" y="6329448"/>
            <a:ext cx="4032250"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130086258"/>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63786" y="672567"/>
            <a:ext cx="7916863" cy="1096925"/>
          </a:xfrm>
        </p:spPr>
        <p:txBody>
          <a:bodyPr/>
          <a:lstStyle/>
          <a:p>
            <a:r>
              <a:rPr lang="de-DE" sz="3600" b="1" dirty="0"/>
              <a:t>Studij i istraživanje u Njemačkoj</a:t>
            </a:r>
            <a:r>
              <a:rPr lang="de-DE" sz="2800" b="1" dirty="0"/>
              <a:t/>
            </a:r>
            <a:br>
              <a:rPr lang="de-DE" sz="2800" b="1" dirty="0"/>
            </a:br>
            <a:endParaRPr lang="de-DE" sz="2800" b="1" dirty="0"/>
          </a:p>
        </p:txBody>
      </p:sp>
      <p:sp>
        <p:nvSpPr>
          <p:cNvPr id="3" name="Textplatzhalter 2"/>
          <p:cNvSpPr>
            <a:spLocks noGrp="1"/>
          </p:cNvSpPr>
          <p:nvPr>
            <p:ph type="body" idx="1"/>
          </p:nvPr>
        </p:nvSpPr>
        <p:spPr>
          <a:xfrm>
            <a:off x="539750" y="1052736"/>
            <a:ext cx="7916863" cy="4896543"/>
          </a:xfrm>
        </p:spPr>
        <p:txBody>
          <a:bodyPr/>
          <a:lstStyle/>
          <a:p>
            <a:pPr marL="0" indent="0">
              <a:buNone/>
            </a:pPr>
            <a:endParaRPr lang="hr-HR" sz="2400" dirty="0"/>
          </a:p>
          <a:p>
            <a:pPr marL="0" indent="0">
              <a:buNone/>
            </a:pPr>
            <a:endParaRPr lang="de-DE" sz="3200" dirty="0"/>
          </a:p>
          <a:p>
            <a:pPr marL="0" indent="0">
              <a:buNone/>
            </a:pPr>
            <a:r>
              <a:rPr lang="hr-HR" sz="3200" dirty="0"/>
              <a:t>Jes</a:t>
            </a:r>
            <a:r>
              <a:rPr lang="de-DE" sz="3200" dirty="0"/>
              <a:t>am li Vas uvjerila? </a:t>
            </a:r>
          </a:p>
          <a:p>
            <a:pPr marL="0" indent="0">
              <a:buNone/>
            </a:pPr>
            <a:r>
              <a:rPr lang="de-DE" sz="3200" dirty="0"/>
              <a:t>onda idemo dalje ... </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32238" y="6329448"/>
            <a:ext cx="4032250"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9711" y="2149661"/>
            <a:ext cx="2438400" cy="2438400"/>
          </a:xfrm>
          <a:prstGeom prst="rect">
            <a:avLst/>
          </a:prstGeom>
        </p:spPr>
      </p:pic>
    </p:spTree>
    <p:extLst>
      <p:ext uri="{BB962C8B-B14F-4D97-AF65-F5344CB8AC3E}">
        <p14:creationId xmlns:p14="http://schemas.microsoft.com/office/powerpoint/2010/main" val="4201166826"/>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2400" b="1" dirty="0" err="1"/>
              <a:t>Kako</a:t>
            </a:r>
            <a:r>
              <a:rPr lang="de-DE" sz="2400" b="1" dirty="0"/>
              <a:t> do </a:t>
            </a:r>
            <a:r>
              <a:rPr lang="de-DE" sz="2400" b="1" dirty="0" err="1"/>
              <a:t>studija</a:t>
            </a:r>
            <a:r>
              <a:rPr lang="de-DE" sz="2400" b="1" dirty="0"/>
              <a:t> </a:t>
            </a:r>
            <a:r>
              <a:rPr lang="de-DE" sz="2400" b="1" dirty="0" err="1"/>
              <a:t>u</a:t>
            </a:r>
            <a:r>
              <a:rPr lang="de-DE" sz="2400" b="1" dirty="0"/>
              <a:t> </a:t>
            </a:r>
            <a:r>
              <a:rPr lang="de-DE" sz="2400" b="1" dirty="0" err="1"/>
              <a:t>Njemačkoj</a:t>
            </a:r>
            <a:r>
              <a:rPr lang="de-DE" sz="2400" b="1" dirty="0"/>
              <a:t>?</a:t>
            </a:r>
          </a:p>
        </p:txBody>
      </p:sp>
      <p:sp>
        <p:nvSpPr>
          <p:cNvPr id="3" name="Textplatzhalter 2"/>
          <p:cNvSpPr>
            <a:spLocks noGrp="1"/>
          </p:cNvSpPr>
          <p:nvPr>
            <p:ph type="body" idx="1"/>
          </p:nvPr>
        </p:nvSpPr>
        <p:spPr>
          <a:xfrm>
            <a:off x="539750" y="1052736"/>
            <a:ext cx="7916863" cy="4896543"/>
          </a:xfrm>
        </p:spPr>
        <p:txBody>
          <a:bodyPr/>
          <a:lstStyle/>
          <a:p>
            <a:pPr marL="457200" indent="-457200">
              <a:buFont typeface="Wingdings" pitchFamily="2" charset="2"/>
              <a:buChar char="§"/>
            </a:pPr>
            <a:endParaRPr lang="bs-Latn-BA" dirty="0" smtClean="0">
              <a:solidFill>
                <a:schemeClr val="accent4"/>
              </a:solidFill>
            </a:endParaRPr>
          </a:p>
          <a:p>
            <a:pPr marL="457200" indent="-457200">
              <a:buFont typeface="Wingdings" pitchFamily="2" charset="2"/>
              <a:buChar char="§"/>
            </a:pPr>
            <a:r>
              <a:rPr lang="bs-Latn-BA" dirty="0" smtClean="0">
                <a:solidFill>
                  <a:schemeClr val="accent4"/>
                </a:solidFill>
              </a:rPr>
              <a:t>Odabir </a:t>
            </a:r>
            <a:r>
              <a:rPr lang="bs-Latn-BA" dirty="0">
                <a:solidFill>
                  <a:schemeClr val="accent4"/>
                </a:solidFill>
              </a:rPr>
              <a:t>studijskog programa</a:t>
            </a:r>
            <a:endParaRPr lang="en-US" dirty="0">
              <a:solidFill>
                <a:schemeClr val="accent4"/>
              </a:solidFill>
            </a:endParaRPr>
          </a:p>
          <a:p>
            <a:pPr marL="457200" indent="-457200">
              <a:buFont typeface="Wingdings" pitchFamily="2" charset="2"/>
              <a:buChar char="§"/>
            </a:pPr>
            <a:r>
              <a:rPr lang="bs-Latn-BA" dirty="0">
                <a:solidFill>
                  <a:schemeClr val="accent4"/>
                </a:solidFill>
              </a:rPr>
              <a:t>Uvjeti za upis → </a:t>
            </a:r>
            <a:r>
              <a:rPr lang="bs-Latn-BA" dirty="0">
                <a:solidFill>
                  <a:srgbClr val="BD2C30"/>
                </a:solidFill>
              </a:rPr>
              <a:t>Uredi za strane studente</a:t>
            </a:r>
            <a:endParaRPr lang="en-US" dirty="0">
              <a:solidFill>
                <a:srgbClr val="BD2C30"/>
              </a:solidFill>
            </a:endParaRPr>
          </a:p>
          <a:p>
            <a:pPr marL="457200" indent="-457200">
              <a:buFont typeface="Wingdings" pitchFamily="2" charset="2"/>
              <a:buChar char="§"/>
            </a:pPr>
            <a:r>
              <a:rPr lang="bs-Latn-BA" dirty="0">
                <a:solidFill>
                  <a:schemeClr val="accent4"/>
                </a:solidFill>
              </a:rPr>
              <a:t>Njemački jezik → TestDaf, DSH</a:t>
            </a:r>
            <a:endParaRPr lang="en-US" dirty="0">
              <a:solidFill>
                <a:schemeClr val="accent4"/>
              </a:solidFill>
            </a:endParaRPr>
          </a:p>
          <a:p>
            <a:pPr marL="457200" indent="-457200">
              <a:buFont typeface="Wingdings" pitchFamily="2" charset="2"/>
              <a:buChar char="§"/>
            </a:pPr>
            <a:r>
              <a:rPr lang="bs-Latn-BA" dirty="0">
                <a:solidFill>
                  <a:schemeClr val="accent4"/>
                </a:solidFill>
              </a:rPr>
              <a:t>Prijava → Uni-assist / Ured za strane studente</a:t>
            </a:r>
            <a:endParaRPr lang="en-US" dirty="0">
              <a:solidFill>
                <a:schemeClr val="accent4"/>
              </a:solidFill>
            </a:endParaRPr>
          </a:p>
          <a:p>
            <a:pPr marL="457200" indent="-457200">
              <a:buFont typeface="Wingdings" pitchFamily="2" charset="2"/>
              <a:buChar char="§"/>
            </a:pPr>
            <a:r>
              <a:rPr lang="bs-Latn-BA" dirty="0">
                <a:solidFill>
                  <a:schemeClr val="accent4"/>
                </a:solidFill>
              </a:rPr>
              <a:t>Smještaj → http://www.studentenwerke.de</a:t>
            </a:r>
            <a:endParaRPr lang="en-US" dirty="0">
              <a:solidFill>
                <a:schemeClr val="accent4"/>
              </a:solidFill>
            </a:endParaRPr>
          </a:p>
          <a:p>
            <a:pPr marL="457200" indent="-457200">
              <a:buFont typeface="Wingdings" pitchFamily="2" charset="2"/>
              <a:buChar char="§"/>
            </a:pPr>
            <a:r>
              <a:rPr lang="bs-Latn-BA" dirty="0">
                <a:solidFill>
                  <a:schemeClr val="accent4"/>
                </a:solidFill>
              </a:rPr>
              <a:t>Reguliranje boravka → Veleposlanstvo SR Njemačke</a:t>
            </a:r>
            <a:endParaRPr lang="en-US" dirty="0">
              <a:solidFill>
                <a:schemeClr val="accent4"/>
              </a:solidFill>
            </a:endParaRPr>
          </a:p>
          <a:p>
            <a:pPr marL="457200" indent="-457200">
              <a:buFont typeface="Wingdings" pitchFamily="2" charset="2"/>
              <a:buChar char="§"/>
            </a:pPr>
            <a:r>
              <a:rPr lang="bs-Latn-BA" sz="2400" dirty="0">
                <a:solidFill>
                  <a:srgbClr val="008000"/>
                </a:solidFill>
              </a:rPr>
              <a:t>Financiranje</a:t>
            </a:r>
            <a:r>
              <a:rPr lang="bs-Latn-BA" sz="2400" dirty="0">
                <a:solidFill>
                  <a:schemeClr val="accent4"/>
                </a:solidFill>
              </a:rPr>
              <a:t> → </a:t>
            </a:r>
            <a:r>
              <a:rPr lang="bs-Latn-BA" sz="2400" dirty="0" smtClean="0">
                <a:solidFill>
                  <a:schemeClr val="accent4"/>
                </a:solidFill>
              </a:rPr>
              <a:t>studentski poslovi / stipendije DAAD-a</a:t>
            </a:r>
            <a:endParaRPr lang="en-US" sz="2400" dirty="0">
              <a:solidFill>
                <a:schemeClr val="accent4"/>
              </a:solidFill>
            </a:endParaRP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32238" y="6329448"/>
            <a:ext cx="4032250" cy="295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5511274"/>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13315"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13319" name="Titel 1"/>
          <p:cNvSpPr txBox="1">
            <a:spLocks/>
          </p:cNvSpPr>
          <p:nvPr/>
        </p:nvSpPr>
        <p:spPr bwMode="auto">
          <a:xfrm>
            <a:off x="543570" y="533401"/>
            <a:ext cx="7916862" cy="5008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defTabSz="914400" eaLnBrk="1" hangingPunct="1">
              <a:lnSpc>
                <a:spcPct val="115000"/>
              </a:lnSpc>
            </a:pPr>
            <a:r>
              <a:rPr lang="de-DE" b="1" dirty="0" err="1"/>
              <a:t>Odabir</a:t>
            </a:r>
            <a:r>
              <a:rPr lang="de-DE" b="1" dirty="0"/>
              <a:t> </a:t>
            </a:r>
            <a:r>
              <a:rPr lang="de-DE" b="1" dirty="0" err="1"/>
              <a:t>studijskog</a:t>
            </a:r>
            <a:r>
              <a:rPr lang="de-DE" b="1" dirty="0"/>
              <a:t> </a:t>
            </a:r>
            <a:r>
              <a:rPr lang="de-DE" b="1" dirty="0" err="1"/>
              <a:t>programa</a:t>
            </a:r>
            <a:endParaRPr lang="de-DE" b="1" dirty="0"/>
          </a:p>
        </p:txBody>
      </p:sp>
      <p:sp>
        <p:nvSpPr>
          <p:cNvPr id="13320" name="Titel 1"/>
          <p:cNvSpPr>
            <a:spLocks/>
          </p:cNvSpPr>
          <p:nvPr/>
        </p:nvSpPr>
        <p:spPr bwMode="auto">
          <a:xfrm>
            <a:off x="539750" y="279400"/>
            <a:ext cx="7916863" cy="40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p>
            <a:pPr defTabSz="914400">
              <a:lnSpc>
                <a:spcPct val="115000"/>
              </a:lnSpc>
            </a:pPr>
            <a:endParaRPr lang="de-DE" sz="1600" b="1" dirty="0">
              <a:solidFill>
                <a:schemeClr val="bg1"/>
              </a:solidFill>
            </a:endParaRPr>
          </a:p>
        </p:txBody>
      </p:sp>
      <p:sp>
        <p:nvSpPr>
          <p:cNvPr id="15" name="Inhaltsplatzhalter 12"/>
          <p:cNvSpPr>
            <a:spLocks noGrp="1"/>
          </p:cNvSpPr>
          <p:nvPr>
            <p:ph idx="4294967295"/>
          </p:nvPr>
        </p:nvSpPr>
        <p:spPr>
          <a:xfrm>
            <a:off x="539750" y="1484784"/>
            <a:ext cx="2736106" cy="4047430"/>
          </a:xfrm>
        </p:spPr>
        <p:txBody>
          <a:bodyPr/>
          <a:lstStyle/>
          <a:p>
            <a:pPr marL="0" indent="0">
              <a:spcAft>
                <a:spcPts val="1200"/>
              </a:spcAft>
              <a:buNone/>
            </a:pPr>
            <a:r>
              <a:rPr lang="it-IT" sz="2400" b="1" dirty="0">
                <a:hlinkClick r:id="rId3"/>
              </a:rPr>
              <a:t>www.daad.de/idp</a:t>
            </a:r>
            <a:endParaRPr lang="it-IT" sz="2400" b="1" dirty="0"/>
          </a:p>
          <a:p>
            <a:pPr marL="0" indent="0">
              <a:spcAft>
                <a:spcPts val="1200"/>
              </a:spcAft>
              <a:buNone/>
            </a:pPr>
            <a:endParaRPr lang="de-DE" sz="2200" b="1" dirty="0"/>
          </a:p>
          <a:p>
            <a:pPr marL="0" indent="0">
              <a:spcAft>
                <a:spcPts val="1200"/>
              </a:spcAft>
              <a:buNone/>
            </a:pPr>
            <a:r>
              <a:rPr lang="it-IT" sz="2400" b="1" dirty="0">
                <a:hlinkClick r:id="rId4"/>
              </a:rPr>
              <a:t>www.study-in.de</a:t>
            </a:r>
            <a:endParaRPr lang="it-IT" sz="2400" b="1" dirty="0"/>
          </a:p>
          <a:p>
            <a:pPr marL="0" indent="0">
              <a:spcAft>
                <a:spcPts val="1200"/>
              </a:spcAft>
              <a:buNone/>
            </a:pPr>
            <a:endParaRPr lang="it-IT" sz="2400" b="1" dirty="0"/>
          </a:p>
          <a:p>
            <a:pPr marL="0" indent="0">
              <a:spcAft>
                <a:spcPts val="1200"/>
              </a:spcAft>
              <a:buNone/>
            </a:pPr>
            <a:r>
              <a:rPr lang="it-IT" sz="2400" b="1" dirty="0">
                <a:hlinkClick r:id="rId5"/>
              </a:rPr>
              <a:t>www.hochschul kompass.de</a:t>
            </a:r>
            <a:endParaRPr lang="it-IT" sz="2400" b="1" dirty="0"/>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it-IT" sz="2400" b="1" dirty="0">
              <a:solidFill>
                <a:srgbClr val="0070C0"/>
              </a:solidFill>
            </a:endParaRPr>
          </a:p>
          <a:p>
            <a:pPr marL="0" indent="0">
              <a:spcAft>
                <a:spcPts val="1200"/>
              </a:spcAft>
              <a:buNone/>
            </a:pPr>
            <a:endParaRPr lang="de-DE" sz="2200" b="1" dirty="0"/>
          </a:p>
          <a:p>
            <a:pPr marL="0" indent="0">
              <a:buNone/>
            </a:pPr>
            <a:endParaRPr lang="de-DE" sz="2200" b="1" dirty="0"/>
          </a:p>
        </p:txBody>
      </p:sp>
      <p:pic>
        <p:nvPicPr>
          <p:cNvPr id="2" name="Grafik 1" descr="Bildschirmausschnitt">
            <a:hlinkClick r:id="rId3"/>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21274" y="116632"/>
            <a:ext cx="4171206" cy="3140968"/>
          </a:xfrm>
          <a:prstGeom prst="rect">
            <a:avLst/>
          </a:prstGeom>
        </p:spPr>
      </p:pic>
      <p:pic>
        <p:nvPicPr>
          <p:cNvPr id="13317" name="Bild 3" descr="LDI_GCR_Blume_s2.pn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86800" y="11113"/>
            <a:ext cx="935038" cy="901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Grafik 2" descr="Bildschirmausschnitt">
            <a:hlinkClick r:id="rId4"/>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32931" y="2005659"/>
            <a:ext cx="3603365" cy="3943621"/>
          </a:xfrm>
          <a:prstGeom prst="rect">
            <a:avLst/>
          </a:prstGeom>
        </p:spPr>
      </p:pic>
      <p:pic>
        <p:nvPicPr>
          <p:cNvPr id="4" name="Grafik 3" descr="Bildschirmausschnitt">
            <a:hlinkClick r:id="rId5"/>
          </p:cNvPr>
          <p:cNvPicPr>
            <a:picLocks noChangeAspect="1"/>
          </p:cNvPicPr>
          <p:nvPr/>
        </p:nvPicPr>
        <p:blipFill rotWithShape="1">
          <a:blip r:embed="rId9">
            <a:extLst>
              <a:ext uri="{28A0092B-C50C-407E-A947-70E740481C1C}">
                <a14:useLocalDpi xmlns:a14="http://schemas.microsoft.com/office/drawing/2010/main" val="0"/>
              </a:ext>
            </a:extLst>
          </a:blip>
          <a:srcRect b="22452"/>
          <a:stretch/>
        </p:blipFill>
        <p:spPr>
          <a:xfrm>
            <a:off x="539552" y="4365105"/>
            <a:ext cx="5040560" cy="2492896"/>
          </a:xfrm>
          <a:prstGeom prst="rect">
            <a:avLst/>
          </a:prstGeom>
        </p:spPr>
      </p:pic>
    </p:spTree>
    <p:extLst>
      <p:ext uri="{BB962C8B-B14F-4D97-AF65-F5344CB8AC3E}">
        <p14:creationId xmlns:p14="http://schemas.microsoft.com/office/powerpoint/2010/main" val="885783347"/>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2800" b="1" dirty="0"/>
              <a:t>Financiranje akademskog projekta preko DAAD-a</a:t>
            </a:r>
          </a:p>
        </p:txBody>
      </p:sp>
      <p:sp>
        <p:nvSpPr>
          <p:cNvPr id="3" name="Textplatzhalter 2"/>
          <p:cNvSpPr>
            <a:spLocks noGrp="1"/>
          </p:cNvSpPr>
          <p:nvPr>
            <p:ph type="body" idx="1"/>
          </p:nvPr>
        </p:nvSpPr>
        <p:spPr>
          <a:xfrm>
            <a:off x="539749" y="1052736"/>
            <a:ext cx="7916863" cy="4896543"/>
          </a:xfrm>
        </p:spPr>
        <p:txBody>
          <a:bodyPr/>
          <a:lstStyle/>
          <a:p>
            <a:pPr marL="0" indent="0" algn="ctr">
              <a:buNone/>
            </a:pPr>
            <a:endParaRPr lang="de-DE" sz="2400" dirty="0"/>
          </a:p>
          <a:p>
            <a:pPr marL="0" indent="0" algn="ctr">
              <a:buNone/>
            </a:pPr>
            <a:endParaRPr lang="de-DE" sz="2400" dirty="0"/>
          </a:p>
          <a:p>
            <a:pPr marL="0" indent="0" algn="ctr">
              <a:buNone/>
            </a:pPr>
            <a:r>
              <a:rPr lang="de-DE" sz="3200" dirty="0"/>
              <a:t>Tko smo mi ?</a:t>
            </a:r>
            <a:endParaRPr lang="hr-HR" sz="3200" dirty="0"/>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32238" y="6329448"/>
            <a:ext cx="4032250" cy="295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6683" y="3428999"/>
            <a:ext cx="4248150" cy="1076325"/>
          </a:xfrm>
          <a:prstGeom prst="rect">
            <a:avLst/>
          </a:prstGeom>
        </p:spPr>
      </p:pic>
    </p:spTree>
    <p:extLst>
      <p:ext uri="{BB962C8B-B14F-4D97-AF65-F5344CB8AC3E}">
        <p14:creationId xmlns:p14="http://schemas.microsoft.com/office/powerpoint/2010/main" val="386592503"/>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102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11268" name="Inhaltsplatzhalter 2"/>
          <p:cNvSpPr>
            <a:spLocks noGrp="1"/>
          </p:cNvSpPr>
          <p:nvPr>
            <p:ph idx="4294967295"/>
          </p:nvPr>
        </p:nvSpPr>
        <p:spPr>
          <a:xfrm>
            <a:off x="447674" y="1484786"/>
            <a:ext cx="7436694" cy="4313484"/>
          </a:xfrm>
        </p:spPr>
        <p:txBody>
          <a:bodyPr/>
          <a:lstStyle/>
          <a:p>
            <a:pPr marL="457200" lvl="0" indent="-457200" eaLnBrk="1" hangingPunct="1">
              <a:lnSpc>
                <a:spcPct val="100000"/>
              </a:lnSpc>
              <a:spcAft>
                <a:spcPts val="600"/>
              </a:spcAft>
            </a:pPr>
            <a:r>
              <a:rPr lang="bs-Latn-BA" sz="2400" dirty="0">
                <a:solidFill>
                  <a:srgbClr val="000000"/>
                </a:solidFill>
              </a:rPr>
              <a:t>Glavna organizacija za razmjenu studenata i znanstvenika u Njema</a:t>
            </a:r>
            <a:r>
              <a:rPr lang="de-DE" sz="2400" dirty="0" err="1"/>
              <a:t>č</a:t>
            </a:r>
            <a:r>
              <a:rPr lang="bs-Latn-BA" sz="2400" dirty="0">
                <a:solidFill>
                  <a:srgbClr val="000000"/>
                </a:solidFill>
              </a:rPr>
              <a:t>koj </a:t>
            </a:r>
          </a:p>
          <a:p>
            <a:pPr marL="457200" lvl="0" indent="-457200" eaLnBrk="1" hangingPunct="1">
              <a:lnSpc>
                <a:spcPct val="100000"/>
              </a:lnSpc>
              <a:spcAft>
                <a:spcPts val="600"/>
              </a:spcAft>
            </a:pPr>
            <a:r>
              <a:rPr lang="bs-Latn-BA" sz="2400" dirty="0">
                <a:solidFill>
                  <a:srgbClr val="000000"/>
                </a:solidFill>
              </a:rPr>
              <a:t>Najveća me</a:t>
            </a:r>
            <a:r>
              <a:rPr lang="de-DE" sz="2400" dirty="0" err="1"/>
              <a:t>đunarodna</a:t>
            </a:r>
            <a:r>
              <a:rPr lang="de-DE" sz="2400" dirty="0"/>
              <a:t> </a:t>
            </a:r>
            <a:r>
              <a:rPr lang="de-DE" sz="2400" dirty="0" err="1"/>
              <a:t>organizacija</a:t>
            </a:r>
            <a:r>
              <a:rPr lang="de-DE" sz="2400" dirty="0"/>
              <a:t> na </a:t>
            </a:r>
            <a:r>
              <a:rPr lang="de-DE" sz="2400" dirty="0" err="1"/>
              <a:t>svijetu</a:t>
            </a:r>
            <a:endParaRPr lang="de-DE" sz="2400" dirty="0">
              <a:solidFill>
                <a:srgbClr val="000000"/>
              </a:solidFill>
              <a:latin typeface="Arial" pitchFamily="34" charset="0"/>
            </a:endParaRPr>
          </a:p>
          <a:p>
            <a:pPr marL="457200" indent="-457200" eaLnBrk="1" hangingPunct="1">
              <a:lnSpc>
                <a:spcPct val="100000"/>
              </a:lnSpc>
              <a:spcAft>
                <a:spcPts val="600"/>
              </a:spcAft>
            </a:pPr>
            <a:r>
              <a:rPr lang="en-GB" sz="2400" dirty="0" err="1">
                <a:latin typeface="Arial" pitchFamily="34" charset="0"/>
              </a:rPr>
              <a:t>Centrala</a:t>
            </a:r>
            <a:r>
              <a:rPr lang="en-GB" sz="2400" dirty="0">
                <a:latin typeface="Arial" pitchFamily="34" charset="0"/>
              </a:rPr>
              <a:t> je u </a:t>
            </a:r>
            <a:r>
              <a:rPr lang="en-GB" sz="2400" dirty="0" err="1">
                <a:latin typeface="Arial" pitchFamily="34" charset="0"/>
              </a:rPr>
              <a:t>Bonnu</a:t>
            </a:r>
            <a:r>
              <a:rPr lang="en-GB" sz="2400" dirty="0">
                <a:latin typeface="Arial" pitchFamily="34" charset="0"/>
              </a:rPr>
              <a:t> </a:t>
            </a:r>
            <a:endParaRPr lang="de-DE" sz="2400" dirty="0">
              <a:latin typeface="Arial" pitchFamily="34" charset="0"/>
            </a:endParaRPr>
          </a:p>
          <a:p>
            <a:pPr marL="457200" indent="-457200" eaLnBrk="1" hangingPunct="1">
              <a:lnSpc>
                <a:spcPct val="100000"/>
              </a:lnSpc>
              <a:spcAft>
                <a:spcPts val="600"/>
              </a:spcAft>
            </a:pPr>
            <a:r>
              <a:rPr lang="en-GB" sz="2400" b="1" dirty="0">
                <a:latin typeface="Arial" pitchFamily="34" charset="0"/>
              </a:rPr>
              <a:t>64 </a:t>
            </a:r>
            <a:r>
              <a:rPr lang="en-GB" sz="2400" dirty="0" err="1">
                <a:latin typeface="Arial" pitchFamily="34" charset="0"/>
              </a:rPr>
              <a:t>ispostave</a:t>
            </a:r>
            <a:r>
              <a:rPr lang="en-GB" sz="2400" dirty="0">
                <a:latin typeface="Arial" pitchFamily="34" charset="0"/>
              </a:rPr>
              <a:t> </a:t>
            </a:r>
            <a:r>
              <a:rPr lang="en-GB" sz="2400" dirty="0" err="1">
                <a:latin typeface="Arial" pitchFamily="34" charset="0"/>
              </a:rPr>
              <a:t>i</a:t>
            </a:r>
            <a:r>
              <a:rPr lang="en-GB" sz="2400" dirty="0">
                <a:latin typeface="Arial" pitchFamily="34" charset="0"/>
              </a:rPr>
              <a:t> DAAD </a:t>
            </a:r>
            <a:r>
              <a:rPr lang="en-GB" sz="2400" dirty="0" err="1">
                <a:latin typeface="Arial" pitchFamily="34" charset="0"/>
              </a:rPr>
              <a:t>Informativni</a:t>
            </a:r>
            <a:r>
              <a:rPr lang="en-GB" sz="2400" dirty="0">
                <a:latin typeface="Arial" pitchFamily="34" charset="0"/>
              </a:rPr>
              <a:t> </a:t>
            </a:r>
            <a:r>
              <a:rPr lang="en-GB" sz="2400" dirty="0" err="1">
                <a:latin typeface="Arial" pitchFamily="34" charset="0"/>
              </a:rPr>
              <a:t>Centri</a:t>
            </a:r>
            <a:r>
              <a:rPr lang="en-GB" sz="2400" dirty="0">
                <a:latin typeface="Arial" pitchFamily="34" charset="0"/>
              </a:rPr>
              <a:t> (IC) u </a:t>
            </a:r>
            <a:r>
              <a:rPr lang="en-GB" sz="2400" dirty="0" err="1">
                <a:latin typeface="Arial" pitchFamily="34" charset="0"/>
              </a:rPr>
              <a:t>cijelom</a:t>
            </a:r>
            <a:r>
              <a:rPr lang="en-GB" sz="2400" dirty="0">
                <a:latin typeface="Arial" pitchFamily="34" charset="0"/>
              </a:rPr>
              <a:t> </a:t>
            </a:r>
            <a:r>
              <a:rPr lang="en-GB" sz="2400" dirty="0" err="1">
                <a:latin typeface="Arial" pitchFamily="34" charset="0"/>
              </a:rPr>
              <a:t>svijetu</a:t>
            </a:r>
            <a:r>
              <a:rPr lang="en-GB" sz="2400" dirty="0">
                <a:latin typeface="Arial" pitchFamily="34" charset="0"/>
              </a:rPr>
              <a:t> </a:t>
            </a:r>
            <a:endParaRPr lang="de-DE" sz="2400" dirty="0">
              <a:latin typeface="Arial" pitchFamily="34" charset="0"/>
            </a:endParaRPr>
          </a:p>
          <a:p>
            <a:pPr marL="457200" indent="-457200" eaLnBrk="1" hangingPunct="1">
              <a:lnSpc>
                <a:spcPct val="100000"/>
              </a:lnSpc>
              <a:spcAft>
                <a:spcPts val="600"/>
              </a:spcAft>
            </a:pPr>
            <a:r>
              <a:rPr lang="de-DE" sz="2400" b="1" dirty="0">
                <a:latin typeface="Arial" pitchFamily="34" charset="0"/>
              </a:rPr>
              <a:t>oko 500 </a:t>
            </a:r>
            <a:r>
              <a:rPr lang="de-DE" sz="2400" dirty="0" smtClean="0">
                <a:latin typeface="Arial" pitchFamily="34" charset="0"/>
              </a:rPr>
              <a:t>lektor</a:t>
            </a:r>
            <a:r>
              <a:rPr lang="hr-HR" sz="2400" smtClean="0">
                <a:latin typeface="Arial" pitchFamily="34" charset="0"/>
              </a:rPr>
              <a:t>a</a:t>
            </a:r>
            <a:r>
              <a:rPr lang="de-DE" sz="2400" smtClean="0">
                <a:latin typeface="Arial" pitchFamily="34" charset="0"/>
              </a:rPr>
              <a:t> </a:t>
            </a:r>
            <a:r>
              <a:rPr lang="de-DE" sz="2400" dirty="0">
                <a:latin typeface="Arial" pitchFamily="34" charset="0"/>
              </a:rPr>
              <a:t>DAAD-a</a:t>
            </a:r>
          </a:p>
          <a:p>
            <a:pPr marL="457200" indent="-457200" eaLnBrk="1" hangingPunct="1">
              <a:lnSpc>
                <a:spcPct val="100000"/>
              </a:lnSpc>
              <a:spcAft>
                <a:spcPts val="600"/>
              </a:spcAft>
            </a:pPr>
            <a:r>
              <a:rPr lang="en-GB" sz="2400" dirty="0" err="1" smtClean="0">
                <a:latin typeface="Arial" pitchFamily="34" charset="0"/>
              </a:rPr>
              <a:t>oko</a:t>
            </a:r>
            <a:r>
              <a:rPr lang="en-GB" sz="2400" dirty="0" smtClean="0">
                <a:latin typeface="Arial" pitchFamily="34" charset="0"/>
              </a:rPr>
              <a:t> </a:t>
            </a:r>
            <a:r>
              <a:rPr lang="en-GB" sz="2400" b="1" dirty="0">
                <a:latin typeface="Arial" pitchFamily="34" charset="0"/>
              </a:rPr>
              <a:t>80.000</a:t>
            </a:r>
            <a:r>
              <a:rPr lang="en-GB" sz="2400" dirty="0">
                <a:latin typeface="Arial" pitchFamily="34" charset="0"/>
              </a:rPr>
              <a:t> </a:t>
            </a:r>
            <a:r>
              <a:rPr lang="en-GB" sz="2400" dirty="0" err="1">
                <a:latin typeface="Arial" pitchFamily="34" charset="0"/>
              </a:rPr>
              <a:t>stipendista</a:t>
            </a:r>
            <a:r>
              <a:rPr lang="en-GB" sz="2400" dirty="0">
                <a:latin typeface="Arial" pitchFamily="34" charset="0"/>
              </a:rPr>
              <a:t> 2014 g. (214 </a:t>
            </a:r>
            <a:r>
              <a:rPr lang="en-GB" sz="2400" dirty="0" err="1">
                <a:latin typeface="Arial" pitchFamily="34" charset="0"/>
              </a:rPr>
              <a:t>Hrvata</a:t>
            </a:r>
            <a:r>
              <a:rPr lang="en-GB" sz="2400" dirty="0">
                <a:latin typeface="Arial" pitchFamily="34" charset="0"/>
              </a:rPr>
              <a:t> u </a:t>
            </a:r>
            <a:r>
              <a:rPr lang="en-GB" sz="2400" dirty="0" err="1">
                <a:latin typeface="Arial" pitchFamily="34" charset="0"/>
              </a:rPr>
              <a:t>Njema</a:t>
            </a:r>
            <a:r>
              <a:rPr lang="de-DE" sz="2400" dirty="0" err="1"/>
              <a:t>č</a:t>
            </a:r>
            <a:r>
              <a:rPr lang="en-GB" sz="2400" dirty="0" err="1">
                <a:latin typeface="Arial" pitchFamily="34" charset="0"/>
              </a:rPr>
              <a:t>koj</a:t>
            </a:r>
            <a:r>
              <a:rPr lang="en-GB" sz="2400" dirty="0">
                <a:latin typeface="Arial" pitchFamily="34" charset="0"/>
              </a:rPr>
              <a:t>, 357 </a:t>
            </a:r>
            <a:r>
              <a:rPr lang="en-GB" sz="2400" dirty="0" err="1">
                <a:latin typeface="Arial" pitchFamily="34" charset="0"/>
              </a:rPr>
              <a:t>Njemaca</a:t>
            </a:r>
            <a:r>
              <a:rPr lang="en-GB" sz="2400" dirty="0">
                <a:latin typeface="Arial" pitchFamily="34" charset="0"/>
              </a:rPr>
              <a:t> u </a:t>
            </a:r>
            <a:r>
              <a:rPr lang="en-GB" sz="2400" dirty="0" err="1">
                <a:latin typeface="Arial" pitchFamily="34" charset="0"/>
              </a:rPr>
              <a:t>Hrvatskoj</a:t>
            </a:r>
            <a:r>
              <a:rPr lang="en-GB" sz="2400" dirty="0">
                <a:latin typeface="Arial" pitchFamily="34" charset="0"/>
              </a:rPr>
              <a:t>)</a:t>
            </a:r>
          </a:p>
          <a:p>
            <a:pPr marL="457200" indent="-457200" eaLnBrk="1" hangingPunct="1">
              <a:lnSpc>
                <a:spcPct val="110000"/>
              </a:lnSpc>
              <a:spcAft>
                <a:spcPts val="900"/>
              </a:spcAft>
            </a:pPr>
            <a:endParaRPr lang="de-DE" dirty="0">
              <a:latin typeface="Arial" pitchFamily="34" charset="0"/>
            </a:endParaRPr>
          </a:p>
        </p:txBody>
      </p:sp>
      <p:pic>
        <p:nvPicPr>
          <p:cNvPr id="10245" name="Bild 3" descr="LDI_GCR_Blume_s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12700"/>
            <a:ext cx="935038" cy="898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247" name="Bild 25" descr="Drei.t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48681" y="5636413"/>
            <a:ext cx="3910127" cy="1221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48" name="Titel 1"/>
          <p:cNvSpPr txBox="1">
            <a:spLocks/>
          </p:cNvSpPr>
          <p:nvPr/>
        </p:nvSpPr>
        <p:spPr bwMode="auto">
          <a:xfrm>
            <a:off x="539750" y="228601"/>
            <a:ext cx="8424738" cy="12561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eaLnBrk="1" hangingPunct="1">
              <a:lnSpc>
                <a:spcPct val="115000"/>
              </a:lnSpc>
            </a:pPr>
            <a:r>
              <a:rPr lang="en-GB" b="1" dirty="0">
                <a:solidFill>
                  <a:srgbClr val="3657FF"/>
                </a:solidFill>
                <a:latin typeface="Arial" pitchFamily="34" charset="0"/>
              </a:rPr>
              <a:t>DAAD</a:t>
            </a:r>
            <a:r>
              <a:rPr lang="en-GB" b="1" dirty="0">
                <a:latin typeface="Arial" pitchFamily="34" charset="0"/>
              </a:rPr>
              <a:t> </a:t>
            </a:r>
          </a:p>
          <a:p>
            <a:pPr eaLnBrk="1" hangingPunct="1">
              <a:lnSpc>
                <a:spcPct val="115000"/>
              </a:lnSpc>
            </a:pPr>
            <a:r>
              <a:rPr lang="en-GB" b="1" dirty="0">
                <a:latin typeface="Arial" pitchFamily="34" charset="0"/>
              </a:rPr>
              <a:t>(</a:t>
            </a:r>
            <a:r>
              <a:rPr lang="it-IT" b="1" dirty="0" err="1">
                <a:latin typeface="Arial"/>
                <a:cs typeface="Arial"/>
              </a:rPr>
              <a:t>Njema</a:t>
            </a:r>
            <a:r>
              <a:rPr lang="de-DE" b="1" dirty="0" err="1">
                <a:latin typeface="Arial"/>
                <a:cs typeface="Arial"/>
              </a:rPr>
              <a:t>č</a:t>
            </a:r>
            <a:r>
              <a:rPr lang="it-IT" b="1" dirty="0">
                <a:latin typeface="Arial"/>
                <a:cs typeface="Arial"/>
              </a:rPr>
              <a:t>ka </a:t>
            </a:r>
            <a:r>
              <a:rPr lang="it-IT" b="1" dirty="0" err="1">
                <a:latin typeface="Arial"/>
                <a:cs typeface="Arial"/>
              </a:rPr>
              <a:t>slu</a:t>
            </a:r>
            <a:r>
              <a:rPr lang="de-DE" b="1" dirty="0" err="1">
                <a:latin typeface="Arial"/>
                <a:cs typeface="Arial"/>
              </a:rPr>
              <a:t>ž</a:t>
            </a:r>
            <a:r>
              <a:rPr lang="it-IT" b="1" dirty="0">
                <a:latin typeface="Arial"/>
                <a:cs typeface="Arial"/>
              </a:rPr>
              <a:t>ba za razmj</a:t>
            </a:r>
            <a:r>
              <a:rPr lang="hr-HR" b="1" dirty="0">
                <a:latin typeface="Arial"/>
                <a:cs typeface="Arial"/>
              </a:rPr>
              <a:t>en</a:t>
            </a:r>
            <a:r>
              <a:rPr lang="it-IT" b="1" dirty="0">
                <a:latin typeface="Arial"/>
                <a:cs typeface="Arial"/>
              </a:rPr>
              <a:t>u studenata i znanstvenika</a:t>
            </a:r>
            <a:r>
              <a:rPr lang="en-GB" b="1" dirty="0">
                <a:latin typeface="Arial" pitchFamily="34" charset="0"/>
              </a:rPr>
              <a:t>)</a:t>
            </a:r>
            <a:endParaRPr lang="de-DE" b="1" dirty="0">
              <a:latin typeface="Arial" pitchFamily="34" charset="0"/>
            </a:endParaRPr>
          </a:p>
        </p:txBody>
      </p:sp>
      <p:sp>
        <p:nvSpPr>
          <p:cNvPr id="10249" name="Titel 1"/>
          <p:cNvSpPr>
            <a:spLocks/>
          </p:cNvSpPr>
          <p:nvPr/>
        </p:nvSpPr>
        <p:spPr bwMode="auto">
          <a:xfrm>
            <a:off x="533400" y="279400"/>
            <a:ext cx="7916863" cy="40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p>
            <a:pPr>
              <a:lnSpc>
                <a:spcPct val="115000"/>
              </a:lnSpc>
            </a:pPr>
            <a:endParaRPr lang="de-DE" sz="3200" b="1"/>
          </a:p>
        </p:txBody>
      </p:sp>
    </p:spTree>
    <p:extLst>
      <p:ext uri="{BB962C8B-B14F-4D97-AF65-F5344CB8AC3E}">
        <p14:creationId xmlns:p14="http://schemas.microsoft.com/office/powerpoint/2010/main" val="2801666865"/>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102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pic>
        <p:nvPicPr>
          <p:cNvPr id="10245" name="Bild 3" descr="LDI_GCR_Blume_s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12700"/>
            <a:ext cx="935038" cy="898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270" name="Bild 13" descr="DAAD Logo 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48" name="Titel 1"/>
          <p:cNvSpPr txBox="1">
            <a:spLocks/>
          </p:cNvSpPr>
          <p:nvPr/>
        </p:nvSpPr>
        <p:spPr bwMode="auto">
          <a:xfrm>
            <a:off x="539750" y="228601"/>
            <a:ext cx="8424738" cy="12561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eaLnBrk="1" hangingPunct="1">
              <a:lnSpc>
                <a:spcPct val="115000"/>
              </a:lnSpc>
            </a:pPr>
            <a:r>
              <a:rPr lang="en-GB" b="1" dirty="0" err="1">
                <a:latin typeface="Arial" pitchFamily="34" charset="0"/>
              </a:rPr>
              <a:t>Lektori</a:t>
            </a:r>
            <a:r>
              <a:rPr lang="en-GB" b="1" dirty="0">
                <a:latin typeface="Arial" pitchFamily="34" charset="0"/>
              </a:rPr>
              <a:t> DAAD-a u </a:t>
            </a:r>
            <a:r>
              <a:rPr lang="en-GB" b="1" dirty="0" err="1">
                <a:latin typeface="Arial" pitchFamily="34" charset="0"/>
              </a:rPr>
              <a:t>Hrvatskoj</a:t>
            </a:r>
            <a:r>
              <a:rPr lang="en-GB" b="1" dirty="0">
                <a:latin typeface="Arial" pitchFamily="34" charset="0"/>
              </a:rPr>
              <a:t> </a:t>
            </a:r>
          </a:p>
          <a:p>
            <a:pPr eaLnBrk="1" hangingPunct="1">
              <a:lnSpc>
                <a:spcPct val="115000"/>
              </a:lnSpc>
            </a:pPr>
            <a:endParaRPr lang="de-DE" b="1" dirty="0">
              <a:latin typeface="Arial" pitchFamily="34" charset="0"/>
            </a:endParaRPr>
          </a:p>
        </p:txBody>
      </p:sp>
      <p:sp>
        <p:nvSpPr>
          <p:cNvPr id="10249" name="Titel 1"/>
          <p:cNvSpPr>
            <a:spLocks/>
          </p:cNvSpPr>
          <p:nvPr/>
        </p:nvSpPr>
        <p:spPr bwMode="auto">
          <a:xfrm>
            <a:off x="533400" y="279400"/>
            <a:ext cx="7916863" cy="40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p>
            <a:pPr>
              <a:lnSpc>
                <a:spcPct val="115000"/>
              </a:lnSpc>
            </a:pPr>
            <a:endParaRPr lang="de-DE" sz="3200" b="1"/>
          </a:p>
        </p:txBody>
      </p:sp>
      <p:pic>
        <p:nvPicPr>
          <p:cNvPr id="14" name="Grafik 16" descr="\\edge\profile$\schroeder_k\Desktop\hr-map.gif"/>
          <p:cNvPicPr/>
          <p:nvPr/>
        </p:nvPicPr>
        <p:blipFill rotWithShape="1">
          <a:blip r:embed="rId5">
            <a:extLst>
              <a:ext uri="{28A0092B-C50C-407E-A947-70E740481C1C}">
                <a14:useLocalDpi xmlns:a14="http://schemas.microsoft.com/office/drawing/2010/main" val="0"/>
              </a:ext>
            </a:extLst>
          </a:blip>
          <a:srcRect l="1432" t="1132" r="1432" b="1"/>
          <a:stretch/>
        </p:blipFill>
        <p:spPr bwMode="auto">
          <a:xfrm>
            <a:off x="6012160" y="228600"/>
            <a:ext cx="2750840" cy="2696344"/>
          </a:xfrm>
          <a:prstGeom prst="rect">
            <a:avLst/>
          </a:prstGeom>
          <a:noFill/>
          <a:ln>
            <a:noFill/>
          </a:ln>
          <a:extLst>
            <a:ext uri="{53640926-AAD7-44d8-BBD7-CCE9431645EC}">
              <a14:shadowObscured xmlns="" xmlns:a14="http://schemas.microsoft.com/office/drawing/2010/main"/>
            </a:ext>
          </a:extLst>
        </p:spPr>
      </p:pic>
      <p:sp>
        <p:nvSpPr>
          <p:cNvPr id="4" name="Textfeld 3"/>
          <p:cNvSpPr txBox="1"/>
          <p:nvPr/>
        </p:nvSpPr>
        <p:spPr>
          <a:xfrm>
            <a:off x="533400" y="1484785"/>
            <a:ext cx="6774904" cy="4154984"/>
          </a:xfrm>
          <a:prstGeom prst="rect">
            <a:avLst/>
          </a:prstGeom>
          <a:noFill/>
        </p:spPr>
        <p:txBody>
          <a:bodyPr wrap="square" rtlCol="0">
            <a:spAutoFit/>
          </a:bodyPr>
          <a:lstStyle/>
          <a:p>
            <a:r>
              <a:rPr lang="de-DE" b="1" dirty="0">
                <a:solidFill>
                  <a:srgbClr val="3657FF"/>
                </a:solidFill>
                <a:latin typeface="Arial"/>
                <a:cs typeface="Arial"/>
              </a:rPr>
              <a:t>DAAD Zadar: </a:t>
            </a:r>
          </a:p>
          <a:p>
            <a:r>
              <a:rPr lang="de-DE" dirty="0">
                <a:solidFill>
                  <a:srgbClr val="000000"/>
                </a:solidFill>
                <a:latin typeface="Arial"/>
                <a:cs typeface="Arial"/>
              </a:rPr>
              <a:t>Larissa Holz (daad.dalmatien@gmail.com)</a:t>
            </a:r>
          </a:p>
          <a:p>
            <a:endParaRPr lang="de-DE" b="1" dirty="0">
              <a:solidFill>
                <a:srgbClr val="000000"/>
              </a:solidFill>
              <a:latin typeface="Arial"/>
              <a:cs typeface="Arial"/>
            </a:endParaRPr>
          </a:p>
          <a:p>
            <a:r>
              <a:rPr lang="de-DE" b="1" dirty="0">
                <a:solidFill>
                  <a:srgbClr val="000000"/>
                </a:solidFill>
                <a:latin typeface="Arial"/>
                <a:cs typeface="Arial"/>
              </a:rPr>
              <a:t>DAAD Zagreb: </a:t>
            </a:r>
          </a:p>
          <a:p>
            <a:r>
              <a:rPr lang="de-DE" dirty="0">
                <a:solidFill>
                  <a:srgbClr val="000000"/>
                </a:solidFill>
                <a:latin typeface="Arial"/>
                <a:cs typeface="Arial"/>
              </a:rPr>
              <a:t>Ivana </a:t>
            </a:r>
            <a:r>
              <a:rPr lang="de-DE" dirty="0" err="1">
                <a:solidFill>
                  <a:srgbClr val="000000"/>
                </a:solidFill>
                <a:latin typeface="Arial"/>
                <a:cs typeface="Arial"/>
              </a:rPr>
              <a:t>Bašić</a:t>
            </a:r>
            <a:r>
              <a:rPr lang="de-DE" dirty="0">
                <a:solidFill>
                  <a:srgbClr val="000000"/>
                </a:solidFill>
                <a:latin typeface="Arial"/>
                <a:cs typeface="Arial"/>
              </a:rPr>
              <a:t> (</a:t>
            </a:r>
            <a:r>
              <a:rPr lang="de-DE" dirty="0" err="1">
                <a:solidFill>
                  <a:srgbClr val="000000"/>
                </a:solidFill>
                <a:latin typeface="Arial"/>
                <a:cs typeface="Arial"/>
              </a:rPr>
              <a:t>ivbasic@ffzg.hr</a:t>
            </a:r>
            <a:r>
              <a:rPr lang="de-DE" dirty="0">
                <a:solidFill>
                  <a:srgbClr val="000000"/>
                </a:solidFill>
                <a:latin typeface="Arial"/>
                <a:cs typeface="Arial"/>
              </a:rPr>
              <a:t>)</a:t>
            </a:r>
          </a:p>
          <a:p>
            <a:endParaRPr lang="de-DE" b="1" dirty="0">
              <a:solidFill>
                <a:srgbClr val="000000"/>
              </a:solidFill>
              <a:latin typeface="Arial"/>
              <a:cs typeface="Arial"/>
            </a:endParaRPr>
          </a:p>
          <a:p>
            <a:r>
              <a:rPr lang="de-DE" b="1" dirty="0">
                <a:solidFill>
                  <a:srgbClr val="000000"/>
                </a:solidFill>
                <a:latin typeface="Arial"/>
                <a:cs typeface="Arial"/>
              </a:rPr>
              <a:t>DAAD Osijek:</a:t>
            </a:r>
          </a:p>
          <a:p>
            <a:r>
              <a:rPr lang="de-DE" dirty="0">
                <a:solidFill>
                  <a:srgbClr val="000000"/>
                </a:solidFill>
                <a:latin typeface="Arial"/>
                <a:cs typeface="Arial"/>
              </a:rPr>
              <a:t>Adrian </a:t>
            </a:r>
            <a:r>
              <a:rPr lang="de-DE" dirty="0" err="1">
                <a:solidFill>
                  <a:srgbClr val="000000"/>
                </a:solidFill>
                <a:latin typeface="Arial"/>
                <a:cs typeface="Arial"/>
              </a:rPr>
              <a:t>Ramabaja</a:t>
            </a:r>
            <a:r>
              <a:rPr lang="de-DE" dirty="0">
                <a:solidFill>
                  <a:srgbClr val="000000"/>
                </a:solidFill>
                <a:latin typeface="Arial"/>
                <a:cs typeface="Arial"/>
              </a:rPr>
              <a:t> (</a:t>
            </a:r>
            <a:r>
              <a:rPr lang="de-DE" dirty="0" err="1">
                <a:solidFill>
                  <a:srgbClr val="000000"/>
                </a:solidFill>
                <a:latin typeface="Arial"/>
                <a:cs typeface="Arial"/>
              </a:rPr>
              <a:t>daad_osijek@yahoo.de</a:t>
            </a:r>
            <a:r>
              <a:rPr lang="de-DE" dirty="0">
                <a:solidFill>
                  <a:srgbClr val="000000"/>
                </a:solidFill>
                <a:latin typeface="Arial"/>
                <a:cs typeface="Arial"/>
              </a:rPr>
              <a:t>)</a:t>
            </a:r>
          </a:p>
          <a:p>
            <a:endParaRPr lang="de-DE" b="1" dirty="0">
              <a:solidFill>
                <a:srgbClr val="000000"/>
              </a:solidFill>
              <a:latin typeface="Arial"/>
              <a:cs typeface="Arial"/>
            </a:endParaRPr>
          </a:p>
          <a:p>
            <a:r>
              <a:rPr lang="de-DE" b="1" dirty="0">
                <a:solidFill>
                  <a:srgbClr val="000000"/>
                </a:solidFill>
                <a:latin typeface="Arial"/>
                <a:cs typeface="Arial"/>
              </a:rPr>
              <a:t>DAAD Rijeka:</a:t>
            </a:r>
          </a:p>
          <a:p>
            <a:r>
              <a:rPr lang="de-DE" dirty="0">
                <a:solidFill>
                  <a:srgbClr val="000000"/>
                </a:solidFill>
                <a:latin typeface="Arial"/>
                <a:cs typeface="Arial"/>
              </a:rPr>
              <a:t>Judith </a:t>
            </a:r>
            <a:r>
              <a:rPr lang="de-DE" dirty="0" err="1">
                <a:solidFill>
                  <a:srgbClr val="000000"/>
                </a:solidFill>
                <a:latin typeface="Arial"/>
                <a:cs typeface="Arial"/>
              </a:rPr>
              <a:t>Jennert</a:t>
            </a:r>
            <a:r>
              <a:rPr lang="de-DE" dirty="0">
                <a:solidFill>
                  <a:srgbClr val="000000"/>
                </a:solidFill>
                <a:latin typeface="Arial"/>
                <a:cs typeface="Arial"/>
              </a:rPr>
              <a:t> (</a:t>
            </a:r>
            <a:r>
              <a:rPr lang="de-DE" dirty="0" err="1">
                <a:solidFill>
                  <a:srgbClr val="000000"/>
                </a:solidFill>
                <a:latin typeface="Arial"/>
                <a:cs typeface="Arial"/>
              </a:rPr>
              <a:t>judith.jennert@ffri.hr</a:t>
            </a:r>
            <a:r>
              <a:rPr lang="de-DE" dirty="0">
                <a:solidFill>
                  <a:srgbClr val="000000"/>
                </a:solidFill>
                <a:latin typeface="Arial"/>
                <a:cs typeface="Arial"/>
              </a:rPr>
              <a:t>)</a:t>
            </a:r>
          </a:p>
        </p:txBody>
      </p:sp>
    </p:spTree>
    <p:extLst>
      <p:ext uri="{BB962C8B-B14F-4D97-AF65-F5344CB8AC3E}">
        <p14:creationId xmlns:p14="http://schemas.microsoft.com/office/powerpoint/2010/main" val="18689400"/>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8915"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8916" name="Textplatzhalter 2"/>
          <p:cNvSpPr>
            <a:spLocks noGrp="1"/>
          </p:cNvSpPr>
          <p:nvPr>
            <p:ph type="body" idx="4294967295"/>
          </p:nvPr>
        </p:nvSpPr>
        <p:spPr>
          <a:xfrm>
            <a:off x="179512" y="1340768"/>
            <a:ext cx="8496944" cy="4392488"/>
          </a:xfrm>
        </p:spPr>
        <p:txBody>
          <a:bodyPr/>
          <a:lstStyle/>
          <a:p>
            <a:pPr marL="0" indent="0">
              <a:spcAft>
                <a:spcPts val="600"/>
              </a:spcAft>
              <a:buNone/>
            </a:pPr>
            <a:r>
              <a:rPr lang="en-BZ" sz="2200" b="1" dirty="0" smtClean="0"/>
              <a:t>…</a:t>
            </a:r>
            <a:r>
              <a:rPr lang="hr-HR" sz="2200" b="1" dirty="0" smtClean="0"/>
              <a:t> </a:t>
            </a:r>
            <a:r>
              <a:rPr lang="en-BZ" sz="2200" b="1" dirty="0" err="1" smtClean="0"/>
              <a:t>za</a:t>
            </a:r>
            <a:r>
              <a:rPr lang="en-BZ" sz="2200" b="1" dirty="0" smtClean="0"/>
              <a:t> </a:t>
            </a:r>
            <a:r>
              <a:rPr lang="en-BZ" sz="2200" b="1" dirty="0"/>
              <a:t>skoro svaku akademsku grupu</a:t>
            </a:r>
            <a:r>
              <a:rPr lang="en-BZ" b="1" dirty="0"/>
              <a:t>: </a:t>
            </a:r>
          </a:p>
          <a:p>
            <a:pPr marL="1028700" lvl="1" indent="-457200">
              <a:spcBef>
                <a:spcPts val="0"/>
              </a:spcBef>
              <a:spcAft>
                <a:spcPts val="600"/>
              </a:spcAft>
              <a:buAutoNum type="arabicParenR"/>
            </a:pPr>
            <a:r>
              <a:rPr lang="en-BZ" sz="1800" b="1" dirty="0"/>
              <a:t>Studenti preddiplomskog studija (od 2. godine) </a:t>
            </a:r>
          </a:p>
          <a:p>
            <a:pPr marL="1028700" lvl="1" indent="-457200">
              <a:spcBef>
                <a:spcPts val="0"/>
              </a:spcBef>
              <a:spcAft>
                <a:spcPts val="600"/>
              </a:spcAft>
              <a:buAutoNum type="arabicParenR"/>
            </a:pPr>
            <a:r>
              <a:rPr lang="en-BZ" sz="1800" b="1" dirty="0"/>
              <a:t>Studenti diplomskog studija</a:t>
            </a:r>
          </a:p>
          <a:p>
            <a:pPr marL="1028700" lvl="1" indent="-457200">
              <a:spcBef>
                <a:spcPts val="0"/>
              </a:spcBef>
              <a:spcAft>
                <a:spcPts val="600"/>
              </a:spcAft>
              <a:buAutoNum type="arabicParenR"/>
            </a:pPr>
            <a:r>
              <a:rPr lang="en-BZ" sz="1800" b="1" dirty="0" err="1" smtClean="0"/>
              <a:t>Doktorandi</a:t>
            </a:r>
            <a:endParaRPr lang="en-BZ" sz="1800" b="1" dirty="0"/>
          </a:p>
          <a:p>
            <a:pPr marL="1028700" lvl="1" indent="-457200">
              <a:spcBef>
                <a:spcPts val="0"/>
              </a:spcBef>
              <a:spcAft>
                <a:spcPts val="600"/>
              </a:spcAft>
              <a:buAutoNum type="arabicParenR"/>
            </a:pPr>
            <a:r>
              <a:rPr lang="en-BZ" sz="1800" b="1" dirty="0"/>
              <a:t>Post-doc</a:t>
            </a:r>
          </a:p>
          <a:p>
            <a:pPr marL="1028700" lvl="1" indent="-457200">
              <a:spcBef>
                <a:spcPts val="0"/>
              </a:spcBef>
              <a:spcAft>
                <a:spcPts val="600"/>
              </a:spcAft>
              <a:buAutoNum type="arabicParenR"/>
            </a:pPr>
            <a:r>
              <a:rPr lang="en-BZ" sz="1800" b="1" dirty="0"/>
              <a:t>Profesori</a:t>
            </a:r>
            <a:endParaRPr lang="en-BZ" b="1" dirty="0"/>
          </a:p>
          <a:p>
            <a:pPr marL="0" indent="0">
              <a:spcBef>
                <a:spcPts val="1200"/>
              </a:spcBef>
              <a:spcAft>
                <a:spcPts val="0"/>
              </a:spcAft>
              <a:buNone/>
            </a:pPr>
            <a:r>
              <a:rPr lang="en-BZ" b="1" dirty="0"/>
              <a:t>… </a:t>
            </a:r>
            <a:r>
              <a:rPr lang="en-BZ" sz="2200" b="1" dirty="0"/>
              <a:t>za sve grane znanosti </a:t>
            </a:r>
          </a:p>
          <a:p>
            <a:pPr marL="0" indent="0">
              <a:spcBef>
                <a:spcPts val="1800"/>
              </a:spcBef>
              <a:spcAft>
                <a:spcPts val="0"/>
              </a:spcAft>
              <a:buNone/>
            </a:pPr>
            <a:r>
              <a:rPr lang="en-BZ" b="1" dirty="0"/>
              <a:t>… </a:t>
            </a:r>
            <a:r>
              <a:rPr lang="en-BZ" sz="2200" b="1" dirty="0"/>
              <a:t>za (skoro) svaki projekt:</a:t>
            </a:r>
          </a:p>
          <a:p>
            <a:pPr marL="1028700" lvl="1" indent="-457200">
              <a:spcBef>
                <a:spcPts val="0"/>
              </a:spcBef>
              <a:spcAft>
                <a:spcPts val="600"/>
              </a:spcAft>
              <a:buAutoNum type="arabicParenR"/>
            </a:pPr>
            <a:r>
              <a:rPr lang="en-BZ" sz="1800" b="1" dirty="0"/>
              <a:t>Boravak studija: od 1 do 2 godine </a:t>
            </a:r>
          </a:p>
          <a:p>
            <a:pPr marL="1028700" lvl="1" indent="-457200">
              <a:spcBef>
                <a:spcPts val="0"/>
              </a:spcBef>
              <a:spcAft>
                <a:spcPts val="600"/>
              </a:spcAft>
              <a:buAutoNum type="arabicParenR"/>
            </a:pPr>
            <a:r>
              <a:rPr lang="en-BZ" sz="1800" b="1" dirty="0"/>
              <a:t>Boravak znastvenih istra</a:t>
            </a:r>
            <a:r>
              <a:rPr lang="de-DE" sz="1800" b="1" dirty="0" err="1"/>
              <a:t>ž</a:t>
            </a:r>
            <a:r>
              <a:rPr lang="en-BZ" sz="1800" b="1" dirty="0"/>
              <a:t>ivanja: od 1 do 18 mjeseci</a:t>
            </a:r>
          </a:p>
          <a:p>
            <a:pPr marL="1028700" lvl="1" indent="-457200">
              <a:spcBef>
                <a:spcPts val="0"/>
              </a:spcBef>
              <a:spcAft>
                <a:spcPts val="600"/>
              </a:spcAft>
              <a:buAutoNum type="arabicParenR"/>
            </a:pPr>
            <a:r>
              <a:rPr lang="en-BZ" sz="1800" b="1" dirty="0">
                <a:solidFill>
                  <a:srgbClr val="FF0000"/>
                </a:solidFill>
              </a:rPr>
              <a:t>Te</a:t>
            </a:r>
            <a:r>
              <a:rPr lang="de-DE" sz="1800" b="1" dirty="0" err="1">
                <a:solidFill>
                  <a:srgbClr val="FF0000"/>
                </a:solidFill>
              </a:rPr>
              <a:t>č</a:t>
            </a:r>
            <a:r>
              <a:rPr lang="en-BZ" sz="1800" b="1" dirty="0">
                <a:solidFill>
                  <a:srgbClr val="FF0000"/>
                </a:solidFill>
              </a:rPr>
              <a:t>aj njema</a:t>
            </a:r>
            <a:r>
              <a:rPr lang="de-DE" sz="1800" b="1" dirty="0" err="1">
                <a:solidFill>
                  <a:srgbClr val="FF0000"/>
                </a:solidFill>
              </a:rPr>
              <a:t>č</a:t>
            </a:r>
            <a:r>
              <a:rPr lang="en-BZ" sz="1800" b="1" dirty="0">
                <a:solidFill>
                  <a:srgbClr val="FF0000"/>
                </a:solidFill>
              </a:rPr>
              <a:t>kog jezika: od 3 do 4 </a:t>
            </a:r>
            <a:r>
              <a:rPr lang="en-BZ" sz="1800" b="1" dirty="0" err="1" smtClean="0">
                <a:solidFill>
                  <a:srgbClr val="FF0000"/>
                </a:solidFill>
              </a:rPr>
              <a:t>tjedna</a:t>
            </a:r>
            <a:endParaRPr lang="en-BZ" sz="1800" b="1" dirty="0">
              <a:solidFill>
                <a:srgbClr val="FF0000"/>
              </a:solidFill>
            </a:endParaRPr>
          </a:p>
          <a:p>
            <a:pPr marL="1028700" lvl="1" indent="-457200">
              <a:spcBef>
                <a:spcPts val="0"/>
              </a:spcBef>
              <a:spcAft>
                <a:spcPts val="600"/>
              </a:spcAft>
              <a:buAutoNum type="arabicParenR"/>
            </a:pPr>
            <a:r>
              <a:rPr lang="en-BZ" sz="1800" b="1" dirty="0"/>
              <a:t>Docentura (npr. Visiting Professor)  </a:t>
            </a:r>
          </a:p>
          <a:p>
            <a:pPr marL="1028700" lvl="1" indent="-457200">
              <a:spcAft>
                <a:spcPts val="600"/>
              </a:spcAft>
              <a:buAutoNum type="arabicParenR"/>
            </a:pPr>
            <a:endParaRPr lang="en-BZ" sz="1800" b="1" dirty="0"/>
          </a:p>
        </p:txBody>
      </p:sp>
      <p:pic>
        <p:nvPicPr>
          <p:cNvPr id="38917"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640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8918" name="Titel 1"/>
          <p:cNvSpPr txBox="1">
            <a:spLocks/>
          </p:cNvSpPr>
          <p:nvPr/>
        </p:nvSpPr>
        <p:spPr bwMode="auto">
          <a:xfrm>
            <a:off x="539750" y="533400"/>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defTabSz="914400" eaLnBrk="1" hangingPunct="1">
              <a:lnSpc>
                <a:spcPct val="115000"/>
              </a:lnSpc>
            </a:pPr>
            <a:r>
              <a:rPr lang="de-DE" b="1" dirty="0" err="1">
                <a:solidFill>
                  <a:srgbClr val="008000"/>
                </a:solidFill>
              </a:rPr>
              <a:t>Stipendije</a:t>
            </a:r>
            <a:r>
              <a:rPr lang="de-DE" b="1" dirty="0"/>
              <a:t> DAAD-a </a:t>
            </a:r>
            <a:r>
              <a:rPr lang="de-DE" b="1" dirty="0" err="1"/>
              <a:t>za</a:t>
            </a:r>
            <a:r>
              <a:rPr lang="de-DE" b="1" dirty="0"/>
              <a:t> </a:t>
            </a:r>
            <a:r>
              <a:rPr lang="de-DE" b="1" dirty="0" err="1"/>
              <a:t>Hrvatsku</a:t>
            </a:r>
            <a:endParaRPr lang="de-DE" b="1" dirty="0"/>
          </a:p>
        </p:txBody>
      </p:sp>
      <p:sp>
        <p:nvSpPr>
          <p:cNvPr id="38919" name="Titel 1"/>
          <p:cNvSpPr>
            <a:spLocks/>
          </p:cNvSpPr>
          <p:nvPr/>
        </p:nvSpPr>
        <p:spPr bwMode="auto">
          <a:xfrm>
            <a:off x="539750" y="279400"/>
            <a:ext cx="7916863" cy="40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p>
            <a:pPr defTabSz="914400">
              <a:lnSpc>
                <a:spcPct val="115000"/>
              </a:lnSpc>
            </a:pPr>
            <a:r>
              <a:rPr lang="en-GB" sz="1600" b="1" dirty="0" err="1">
                <a:solidFill>
                  <a:schemeClr val="bg1"/>
                </a:solidFill>
              </a:rPr>
              <a:t>Stipendije</a:t>
            </a:r>
            <a:r>
              <a:rPr lang="en-GB" sz="1600" b="1" dirty="0">
                <a:solidFill>
                  <a:schemeClr val="bg1"/>
                </a:solidFill>
              </a:rPr>
              <a:t> </a:t>
            </a:r>
            <a:endParaRPr lang="de-DE" sz="1600" b="1" dirty="0">
              <a:solidFill>
                <a:schemeClr val="bg1"/>
              </a:solidFill>
            </a:endParaRPr>
          </a:p>
        </p:txBody>
      </p:sp>
      <p:pic>
        <p:nvPicPr>
          <p:cNvPr id="8" name="Picture 10"/>
          <p:cNvPicPr>
            <a:picLocks noChangeAspect="1" noChangeArrowheads="1"/>
          </p:cNvPicPr>
          <p:nvPr/>
        </p:nvPicPr>
        <p:blipFill>
          <a:blip r:embed="rId4"/>
          <a:srcRect/>
          <a:stretch>
            <a:fillRect/>
          </a:stretch>
        </p:blipFill>
        <p:spPr bwMode="auto">
          <a:xfrm>
            <a:off x="6158212" y="3129387"/>
            <a:ext cx="1196375" cy="599225"/>
          </a:xfrm>
          <a:prstGeom prst="rect">
            <a:avLst/>
          </a:prstGeom>
          <a:noFill/>
          <a:ln>
            <a:noFill/>
          </a:ln>
          <a:effectLst>
            <a:prstShdw prst="shdw17" dist="17961" dir="2700000">
              <a:schemeClr val="accent1">
                <a:gamma/>
                <a:shade val="60000"/>
                <a:invGamma/>
              </a:schemeClr>
            </a:prst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9" name="Textplatzhalter 2"/>
          <p:cNvSpPr>
            <a:spLocks noGrp="1"/>
          </p:cNvSpPr>
          <p:nvPr>
            <p:ph type="body" idx="4294967295"/>
          </p:nvPr>
        </p:nvSpPr>
        <p:spPr>
          <a:xfrm>
            <a:off x="3059832" y="2780928"/>
            <a:ext cx="5752256" cy="720080"/>
          </a:xfrm>
        </p:spPr>
        <p:txBody>
          <a:bodyPr/>
          <a:lstStyle/>
          <a:p>
            <a:pPr marL="0" indent="0" algn="r">
              <a:spcAft>
                <a:spcPts val="600"/>
              </a:spcAft>
              <a:buNone/>
            </a:pPr>
            <a:r>
              <a:rPr lang="en-BZ" sz="2200" b="1" dirty="0"/>
              <a:t>… i za one koje pri</a:t>
            </a:r>
            <a:r>
              <a:rPr lang="de-DE" sz="2200" b="1" dirty="0" err="1"/>
              <a:t>č</a:t>
            </a:r>
            <a:r>
              <a:rPr lang="en-BZ" sz="2200" b="1" dirty="0"/>
              <a:t>aju (samo) engleski</a:t>
            </a:r>
            <a:endParaRPr lang="en-BZ" b="1" dirty="0"/>
          </a:p>
        </p:txBody>
      </p:sp>
      <p:sp>
        <p:nvSpPr>
          <p:cNvPr id="10" name="Textplatzhalter 2"/>
          <p:cNvSpPr>
            <a:spLocks noGrp="1"/>
          </p:cNvSpPr>
          <p:nvPr>
            <p:ph type="body" idx="4294967295"/>
          </p:nvPr>
        </p:nvSpPr>
        <p:spPr>
          <a:xfrm>
            <a:off x="1555970" y="5877272"/>
            <a:ext cx="3736110" cy="864096"/>
          </a:xfrm>
        </p:spPr>
        <p:txBody>
          <a:bodyPr/>
          <a:lstStyle/>
          <a:p>
            <a:pPr marL="0" indent="0" algn="ctr">
              <a:spcAft>
                <a:spcPts val="600"/>
              </a:spcAft>
              <a:buNone/>
            </a:pPr>
            <a:endParaRPr lang="en-BZ" sz="1800" b="1" dirty="0">
              <a:solidFill>
                <a:srgbClr val="008000"/>
              </a:solidFill>
            </a:endParaRPr>
          </a:p>
        </p:txBody>
      </p:sp>
      <p:pic>
        <p:nvPicPr>
          <p:cNvPr id="13"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nhaltsplatzhalter 2"/>
          <p:cNvSpPr txBox="1">
            <a:spLocks/>
          </p:cNvSpPr>
          <p:nvPr/>
        </p:nvSpPr>
        <p:spPr bwMode="auto">
          <a:xfrm>
            <a:off x="1332190" y="1535113"/>
            <a:ext cx="7632298" cy="47742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2400"/>
              </a:spcAft>
              <a:buNone/>
              <a:defRPr/>
            </a:pPr>
            <a:r>
              <a:rPr lang="en-BZ" sz="2400" b="1" dirty="0"/>
              <a:t>   </a:t>
            </a:r>
            <a:r>
              <a:rPr lang="en-BZ" sz="2400" b="1" i="1" dirty="0"/>
              <a:t> Te</a:t>
            </a:r>
            <a:r>
              <a:rPr lang="de-DE" sz="2400" b="1" i="1" dirty="0" err="1"/>
              <a:t>č</a:t>
            </a:r>
            <a:r>
              <a:rPr lang="en-BZ" sz="2400" b="1" i="1" dirty="0"/>
              <a:t>aj njema</a:t>
            </a:r>
            <a:r>
              <a:rPr lang="de-DE" sz="2400" b="1" i="1" dirty="0" err="1"/>
              <a:t>č</a:t>
            </a:r>
            <a:r>
              <a:rPr lang="en-BZ" sz="2400" b="1" i="1" dirty="0"/>
              <a:t>kog jezika </a:t>
            </a:r>
            <a:endParaRPr lang="en-GB" sz="2400" b="1" i="1" kern="0" dirty="0">
              <a:solidFill>
                <a:srgbClr val="000000"/>
              </a:solidFill>
            </a:endParaRPr>
          </a:p>
          <a:p>
            <a:pPr>
              <a:spcBef>
                <a:spcPts val="0"/>
              </a:spcBef>
              <a:spcAft>
                <a:spcPts val="2400"/>
              </a:spcAft>
              <a:defRPr/>
            </a:pPr>
            <a:r>
              <a:rPr lang="en-GB" altLang="de-DE" sz="2400" b="1" dirty="0">
                <a:solidFill>
                  <a:srgbClr val="000000"/>
                </a:solidFill>
              </a:rPr>
              <a:t>u </a:t>
            </a:r>
            <a:r>
              <a:rPr lang="en-GB" altLang="de-DE" sz="2400" b="1" dirty="0" err="1">
                <a:solidFill>
                  <a:srgbClr val="000000"/>
                </a:solidFill>
              </a:rPr>
              <a:t>trajanju</a:t>
            </a:r>
            <a:r>
              <a:rPr lang="en-GB" altLang="de-DE" sz="2400" b="1" dirty="0">
                <a:solidFill>
                  <a:srgbClr val="000000"/>
                </a:solidFill>
              </a:rPr>
              <a:t> od </a:t>
            </a:r>
            <a:r>
              <a:rPr lang="en-GB" sz="2400" b="1" kern="0" dirty="0">
                <a:solidFill>
                  <a:srgbClr val="000000"/>
                </a:solidFill>
              </a:rPr>
              <a:t>3 do 4 </a:t>
            </a:r>
            <a:r>
              <a:rPr lang="en-GB" sz="2400" b="1" kern="0" dirty="0" err="1">
                <a:solidFill>
                  <a:srgbClr val="000000"/>
                </a:solidFill>
              </a:rPr>
              <a:t>tjedna</a:t>
            </a:r>
            <a:r>
              <a:rPr lang="en-GB" sz="2400" b="1" kern="0" dirty="0">
                <a:solidFill>
                  <a:srgbClr val="000000"/>
                </a:solidFill>
              </a:rPr>
              <a:t> </a:t>
            </a:r>
          </a:p>
          <a:p>
            <a:pPr>
              <a:spcBef>
                <a:spcPts val="0"/>
              </a:spcBef>
              <a:spcAft>
                <a:spcPts val="2400"/>
              </a:spcAft>
              <a:defRPr/>
            </a:pPr>
            <a:r>
              <a:rPr lang="en-GB" sz="2400" b="1" kern="0" dirty="0">
                <a:solidFill>
                  <a:srgbClr val="000000"/>
                </a:solidFill>
              </a:rPr>
              <a:t>u </a:t>
            </a:r>
            <a:r>
              <a:rPr lang="en-GB" sz="2400" b="1" kern="0" dirty="0" err="1">
                <a:solidFill>
                  <a:srgbClr val="000000"/>
                </a:solidFill>
              </a:rPr>
              <a:t>razdoblju</a:t>
            </a:r>
            <a:r>
              <a:rPr lang="en-GB" sz="2400" b="1" kern="0" dirty="0">
                <a:solidFill>
                  <a:srgbClr val="000000"/>
                </a:solidFill>
              </a:rPr>
              <a:t> od </a:t>
            </a:r>
            <a:r>
              <a:rPr lang="en-GB" sz="2400" b="1" kern="0" dirty="0" err="1">
                <a:solidFill>
                  <a:srgbClr val="000000"/>
                </a:solidFill>
              </a:rPr>
              <a:t>lipnja</a:t>
            </a:r>
            <a:r>
              <a:rPr lang="en-GB" sz="2400" b="1" kern="0" dirty="0">
                <a:solidFill>
                  <a:srgbClr val="000000"/>
                </a:solidFill>
              </a:rPr>
              <a:t> do </a:t>
            </a:r>
            <a:r>
              <a:rPr lang="en-GB" sz="2400" b="1" kern="0" dirty="0" err="1">
                <a:solidFill>
                  <a:srgbClr val="000000"/>
                </a:solidFill>
              </a:rPr>
              <a:t>rujna</a:t>
            </a:r>
            <a:r>
              <a:rPr lang="en-GB" sz="2400" b="1" kern="0" dirty="0">
                <a:solidFill>
                  <a:srgbClr val="000000"/>
                </a:solidFill>
              </a:rPr>
              <a:t> </a:t>
            </a:r>
          </a:p>
          <a:p>
            <a:pPr>
              <a:spcBef>
                <a:spcPts val="0"/>
              </a:spcBef>
              <a:spcAft>
                <a:spcPts val="2400"/>
              </a:spcAft>
              <a:defRPr/>
            </a:pPr>
            <a:r>
              <a:rPr lang="en-GB" sz="2400" b="1" kern="0" dirty="0" err="1">
                <a:solidFill>
                  <a:srgbClr val="000000"/>
                </a:solidFill>
              </a:rPr>
              <a:t>jezi</a:t>
            </a:r>
            <a:r>
              <a:rPr lang="hr-HR" sz="2400" b="1" dirty="0">
                <a:solidFill>
                  <a:srgbClr val="000000"/>
                </a:solidFill>
              </a:rPr>
              <a:t>č</a:t>
            </a:r>
            <a:r>
              <a:rPr lang="en-GB" sz="2400" b="1" kern="0" dirty="0" err="1">
                <a:solidFill>
                  <a:srgbClr val="000000"/>
                </a:solidFill>
              </a:rPr>
              <a:t>ni</a:t>
            </a:r>
            <a:r>
              <a:rPr lang="en-GB" sz="2400" b="1" kern="0" dirty="0">
                <a:solidFill>
                  <a:srgbClr val="000000"/>
                </a:solidFill>
              </a:rPr>
              <a:t> </a:t>
            </a:r>
            <a:r>
              <a:rPr lang="en-GB" sz="2400" b="1" kern="0" dirty="0" err="1">
                <a:solidFill>
                  <a:srgbClr val="000000"/>
                </a:solidFill>
              </a:rPr>
              <a:t>nivo</a:t>
            </a:r>
            <a:r>
              <a:rPr lang="en-GB" sz="2400" b="1" kern="0" dirty="0">
                <a:solidFill>
                  <a:srgbClr val="000000"/>
                </a:solidFill>
              </a:rPr>
              <a:t>: </a:t>
            </a:r>
            <a:r>
              <a:rPr lang="hr-HR" sz="2400" b="1" kern="0" dirty="0" smtClean="0">
                <a:solidFill>
                  <a:srgbClr val="000000"/>
                </a:solidFill>
              </a:rPr>
              <a:t>A2</a:t>
            </a:r>
            <a:r>
              <a:rPr lang="en-GB" sz="2400" b="1" kern="0" dirty="0" smtClean="0">
                <a:solidFill>
                  <a:srgbClr val="000000"/>
                </a:solidFill>
              </a:rPr>
              <a:t> </a:t>
            </a:r>
            <a:r>
              <a:rPr lang="en-GB" sz="2400" b="1" kern="0" dirty="0">
                <a:solidFill>
                  <a:srgbClr val="000000"/>
                </a:solidFill>
              </a:rPr>
              <a:t>– C2</a:t>
            </a:r>
          </a:p>
          <a:p>
            <a:pPr>
              <a:spcBef>
                <a:spcPts val="0"/>
              </a:spcBef>
              <a:spcAft>
                <a:spcPts val="2400"/>
              </a:spcAft>
              <a:defRPr/>
            </a:pPr>
            <a:r>
              <a:rPr lang="en-GB" sz="2400" b="1" kern="0" dirty="0" err="1">
                <a:solidFill>
                  <a:srgbClr val="000000"/>
                </a:solidFill>
                <a:sym typeface="Wingdings" panose="05000000000000000000" pitchFamily="2" charset="2"/>
              </a:rPr>
              <a:t>stipendija</a:t>
            </a:r>
            <a:r>
              <a:rPr lang="en-GB" sz="2400" b="1" kern="0" dirty="0">
                <a:solidFill>
                  <a:srgbClr val="000000"/>
                </a:solidFill>
                <a:sym typeface="Wingdings" panose="05000000000000000000" pitchFamily="2" charset="2"/>
              </a:rPr>
              <a:t>: 850 €, </a:t>
            </a:r>
            <a:r>
              <a:rPr lang="de-DE" altLang="de-DE" sz="2400" b="1" dirty="0">
                <a:solidFill>
                  <a:srgbClr val="000000"/>
                </a:solidFill>
                <a:latin typeface="Arial"/>
                <a:cs typeface="Arial"/>
              </a:rPr>
              <a:t>zdra</a:t>
            </a:r>
            <a:r>
              <a:rPr lang="hr-HR" altLang="de-DE" sz="2400" b="1" dirty="0">
                <a:solidFill>
                  <a:srgbClr val="000000"/>
                </a:solidFill>
                <a:latin typeface="Arial"/>
                <a:cs typeface="Arial"/>
              </a:rPr>
              <a:t>v</a:t>
            </a:r>
            <a:r>
              <a:rPr lang="de-DE" altLang="de-DE" sz="2400" b="1" dirty="0">
                <a:solidFill>
                  <a:srgbClr val="000000"/>
                </a:solidFill>
                <a:latin typeface="Arial"/>
                <a:cs typeface="Arial"/>
              </a:rPr>
              <a:t>stveno osiguranje i putn</a:t>
            </a:r>
            <a:r>
              <a:rPr lang="hr-HR" altLang="de-DE" sz="2400" b="1" dirty="0">
                <a:solidFill>
                  <a:srgbClr val="000000"/>
                </a:solidFill>
                <a:latin typeface="Arial"/>
                <a:cs typeface="Arial"/>
              </a:rPr>
              <a:t>i</a:t>
            </a:r>
            <a:r>
              <a:rPr lang="de-DE" altLang="de-DE" sz="2400" b="1" dirty="0">
                <a:solidFill>
                  <a:srgbClr val="000000"/>
                </a:solidFill>
                <a:latin typeface="Arial"/>
                <a:cs typeface="Arial"/>
              </a:rPr>
              <a:t> tro</a:t>
            </a:r>
            <a:r>
              <a:rPr lang="de-DE" sz="2400" b="1" dirty="0">
                <a:latin typeface="Arial"/>
                <a:cs typeface="Arial"/>
              </a:rPr>
              <a:t>š</a:t>
            </a:r>
            <a:r>
              <a:rPr lang="de-DE" altLang="de-DE" sz="2400" b="1" dirty="0">
                <a:solidFill>
                  <a:srgbClr val="000000"/>
                </a:solidFill>
                <a:latin typeface="Arial"/>
                <a:cs typeface="Arial"/>
              </a:rPr>
              <a:t>kov</a:t>
            </a:r>
            <a:r>
              <a:rPr lang="hr-HR" altLang="de-DE" sz="2400" b="1" dirty="0">
                <a:solidFill>
                  <a:srgbClr val="000000"/>
                </a:solidFill>
                <a:latin typeface="Arial"/>
                <a:cs typeface="Arial"/>
              </a:rPr>
              <a:t>i</a:t>
            </a:r>
            <a:endParaRPr lang="en-GB" sz="2400" b="1" kern="0" dirty="0">
              <a:solidFill>
                <a:srgbClr val="000000"/>
              </a:solidFill>
              <a:sym typeface="Wingdings" panose="05000000000000000000" pitchFamily="2" charset="2"/>
            </a:endParaRPr>
          </a:p>
          <a:p>
            <a:pPr>
              <a:spcBef>
                <a:spcPts val="0"/>
              </a:spcBef>
              <a:spcAft>
                <a:spcPts val="2400"/>
              </a:spcAft>
              <a:defRPr/>
            </a:pPr>
            <a:r>
              <a:rPr lang="en-GB" sz="2400" b="1" kern="0" dirty="0" err="1">
                <a:solidFill>
                  <a:srgbClr val="FF0000"/>
                </a:solidFill>
                <a:sym typeface="Wingdings" panose="05000000000000000000" pitchFamily="2" charset="2"/>
              </a:rPr>
              <a:t>rok</a:t>
            </a:r>
            <a:r>
              <a:rPr lang="en-GB" sz="2400" b="1" kern="0" dirty="0">
                <a:solidFill>
                  <a:srgbClr val="FF0000"/>
                </a:solidFill>
                <a:sym typeface="Wingdings" panose="05000000000000000000" pitchFamily="2" charset="2"/>
              </a:rPr>
              <a:t> </a:t>
            </a:r>
            <a:r>
              <a:rPr lang="en-GB" sz="2400" b="1" kern="0" dirty="0" err="1">
                <a:solidFill>
                  <a:srgbClr val="FF0000"/>
                </a:solidFill>
                <a:sym typeface="Wingdings" panose="05000000000000000000" pitchFamily="2" charset="2"/>
              </a:rPr>
              <a:t>prijave</a:t>
            </a:r>
            <a:r>
              <a:rPr lang="en-GB" sz="2400" b="1" kern="0" dirty="0">
                <a:solidFill>
                  <a:srgbClr val="FF0000"/>
                </a:solidFill>
                <a:sym typeface="Wingdings" panose="05000000000000000000" pitchFamily="2" charset="2"/>
              </a:rPr>
              <a:t>: 01. </a:t>
            </a:r>
            <a:r>
              <a:rPr lang="en-GB" sz="2400" b="1" kern="0" dirty="0" err="1" smtClean="0">
                <a:solidFill>
                  <a:srgbClr val="FF0000"/>
                </a:solidFill>
                <a:sym typeface="Wingdings" panose="05000000000000000000" pitchFamily="2" charset="2"/>
              </a:rPr>
              <a:t>prosin</a:t>
            </a:r>
            <a:r>
              <a:rPr lang="hr-HR" sz="2400" b="1" kern="0" dirty="0" smtClean="0">
                <a:solidFill>
                  <a:srgbClr val="FF0000"/>
                </a:solidFill>
                <a:sym typeface="Wingdings" panose="05000000000000000000" pitchFamily="2" charset="2"/>
              </a:rPr>
              <a:t>ac</a:t>
            </a:r>
            <a:r>
              <a:rPr lang="en-GB" sz="2400" b="1" kern="0" dirty="0" smtClean="0">
                <a:solidFill>
                  <a:srgbClr val="FF0000"/>
                </a:solidFill>
                <a:sym typeface="Wingdings" panose="05000000000000000000" pitchFamily="2" charset="2"/>
              </a:rPr>
              <a:t> </a:t>
            </a:r>
            <a:r>
              <a:rPr lang="en-GB" sz="2400" b="1" kern="0" dirty="0">
                <a:solidFill>
                  <a:srgbClr val="FF0000"/>
                </a:solidFill>
                <a:sym typeface="Wingdings" panose="05000000000000000000" pitchFamily="2" charset="2"/>
              </a:rPr>
              <a:t>2017.</a:t>
            </a:r>
            <a:endParaRPr lang="en-GB" sz="2400" b="1" kern="0" dirty="0">
              <a:solidFill>
                <a:srgbClr val="FF0000"/>
              </a:solidFill>
            </a:endParaRPr>
          </a:p>
          <a:p>
            <a:pPr marL="0" indent="0">
              <a:spcAft>
                <a:spcPts val="1200"/>
              </a:spcAft>
              <a:buNone/>
              <a:defRPr/>
            </a:pPr>
            <a:endParaRPr lang="de-DE" kern="0" dirty="0"/>
          </a:p>
          <a:p>
            <a:pPr marL="0" indent="0">
              <a:spcAft>
                <a:spcPts val="1200"/>
              </a:spcAft>
              <a:buNone/>
              <a:defRPr/>
            </a:pPr>
            <a:r>
              <a:rPr lang="en-GB" b="1" kern="0" dirty="0">
                <a:solidFill>
                  <a:srgbClr val="00B0F0"/>
                </a:solidFill>
              </a:rPr>
              <a:t>	</a:t>
            </a:r>
            <a:endParaRPr lang="de-DE" kern="0" dirty="0">
              <a:solidFill>
                <a:srgbClr val="00B0F0"/>
              </a:solidFill>
            </a:endParaRPr>
          </a:p>
        </p:txBody>
      </p:sp>
      <p:sp>
        <p:nvSpPr>
          <p:cNvPr id="358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58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5844"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845" name="Titel 1"/>
          <p:cNvSpPr txBox="1">
            <a:spLocks/>
          </p:cNvSpPr>
          <p:nvPr/>
        </p:nvSpPr>
        <p:spPr bwMode="auto">
          <a:xfrm>
            <a:off x="539750" y="339055"/>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en-GB" altLang="de-DE" b="1" dirty="0" err="1">
                <a:solidFill>
                  <a:srgbClr val="000000"/>
                </a:solidFill>
                <a:latin typeface="Arial" pitchFamily="34" charset="0"/>
              </a:rPr>
              <a:t>Studenti</a:t>
            </a:r>
            <a:r>
              <a:rPr lang="en-GB" altLang="de-DE" b="1" dirty="0">
                <a:solidFill>
                  <a:srgbClr val="000000"/>
                </a:solidFill>
                <a:latin typeface="Arial" pitchFamily="34" charset="0"/>
              </a:rPr>
              <a:t> </a:t>
            </a:r>
            <a:r>
              <a:rPr lang="it-IT" altLang="de-DE" b="1" dirty="0" err="1">
                <a:solidFill>
                  <a:srgbClr val="000000"/>
                </a:solidFill>
                <a:latin typeface="Arial" pitchFamily="34" charset="0"/>
              </a:rPr>
              <a:t>preddiplomskog</a:t>
            </a:r>
            <a:r>
              <a:rPr lang="it-IT" altLang="de-DE" b="1" dirty="0">
                <a:solidFill>
                  <a:srgbClr val="000000"/>
                </a:solidFill>
                <a:latin typeface="Arial" pitchFamily="34" charset="0"/>
              </a:rPr>
              <a:t> </a:t>
            </a:r>
            <a:r>
              <a:rPr lang="it-IT" altLang="de-DE" b="1" dirty="0" err="1">
                <a:solidFill>
                  <a:srgbClr val="000000"/>
                </a:solidFill>
                <a:latin typeface="Arial" pitchFamily="34" charset="0"/>
              </a:rPr>
              <a:t>studija</a:t>
            </a:r>
            <a:r>
              <a:rPr lang="it-IT" altLang="de-DE" b="1" dirty="0">
                <a:solidFill>
                  <a:srgbClr val="000000"/>
                </a:solidFill>
                <a:latin typeface="Arial" pitchFamily="34" charset="0"/>
              </a:rPr>
              <a:t> (</a:t>
            </a:r>
            <a:r>
              <a:rPr lang="it-IT" altLang="de-DE" b="1" u="sng" dirty="0">
                <a:solidFill>
                  <a:srgbClr val="000000"/>
                </a:solidFill>
                <a:latin typeface="Arial" pitchFamily="34" charset="0"/>
              </a:rPr>
              <a:t>od 2. godine </a:t>
            </a:r>
            <a:r>
              <a:rPr lang="it-IT" altLang="de-DE" b="1" u="sng" dirty="0" err="1">
                <a:solidFill>
                  <a:srgbClr val="000000"/>
                </a:solidFill>
                <a:latin typeface="Arial" pitchFamily="34" charset="0"/>
              </a:rPr>
              <a:t>studija</a:t>
            </a:r>
            <a:r>
              <a:rPr lang="it-IT" altLang="de-DE" b="1" dirty="0">
                <a:solidFill>
                  <a:srgbClr val="000000"/>
                </a:solidFill>
                <a:latin typeface="Arial" pitchFamily="34" charset="0"/>
              </a:rPr>
              <a:t>) i studenti </a:t>
            </a:r>
            <a:r>
              <a:rPr lang="it-IT" altLang="de-DE" b="1" dirty="0" err="1">
                <a:solidFill>
                  <a:srgbClr val="000000"/>
                </a:solidFill>
                <a:latin typeface="Arial" pitchFamily="34" charset="0"/>
              </a:rPr>
              <a:t>diplomskog</a:t>
            </a:r>
            <a:r>
              <a:rPr lang="it-IT" altLang="de-DE" b="1" dirty="0">
                <a:solidFill>
                  <a:srgbClr val="000000"/>
                </a:solidFill>
                <a:latin typeface="Arial" pitchFamily="34" charset="0"/>
              </a:rPr>
              <a:t> </a:t>
            </a:r>
            <a:r>
              <a:rPr lang="it-IT" altLang="de-DE" b="1" dirty="0" err="1">
                <a:solidFill>
                  <a:srgbClr val="000000"/>
                </a:solidFill>
                <a:latin typeface="Arial" pitchFamily="34" charset="0"/>
              </a:rPr>
              <a:t>studija</a:t>
            </a:r>
            <a:r>
              <a:rPr lang="en-GB" altLang="de-DE" b="1" dirty="0">
                <a:solidFill>
                  <a:srgbClr val="000000"/>
                </a:solidFill>
                <a:latin typeface="Arial" pitchFamily="34" charset="0"/>
              </a:rPr>
              <a:t>:</a:t>
            </a:r>
          </a:p>
        </p:txBody>
      </p:sp>
      <p:pic>
        <p:nvPicPr>
          <p:cNvPr id="3080" name="Picture 8" descr="studentessa sul campu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3988" y="1535112"/>
            <a:ext cx="808202" cy="1210951"/>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6024868"/>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nhaltsplatzhalter 2"/>
          <p:cNvSpPr txBox="1">
            <a:spLocks/>
          </p:cNvSpPr>
          <p:nvPr/>
        </p:nvSpPr>
        <p:spPr bwMode="auto">
          <a:xfrm>
            <a:off x="1259632" y="1535113"/>
            <a:ext cx="7704856" cy="51672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1200"/>
              </a:spcAft>
              <a:buNone/>
              <a:defRPr/>
            </a:pPr>
            <a:r>
              <a:rPr lang="en-GB" altLang="de-DE" sz="2400" b="1" i="1" dirty="0" err="1">
                <a:solidFill>
                  <a:srgbClr val="000000"/>
                </a:solidFill>
              </a:rPr>
              <a:t>Godi</a:t>
            </a:r>
            <a:r>
              <a:rPr lang="de-DE" sz="2400" b="1" i="1" dirty="0" err="1"/>
              <a:t>š</a:t>
            </a:r>
            <a:r>
              <a:rPr lang="en-GB" altLang="de-DE" sz="2400" b="1" i="1" dirty="0" err="1">
                <a:solidFill>
                  <a:srgbClr val="000000"/>
                </a:solidFill>
              </a:rPr>
              <a:t>nja</a:t>
            </a:r>
            <a:r>
              <a:rPr lang="en-GB" altLang="de-DE" sz="2400" b="1" i="1" dirty="0">
                <a:solidFill>
                  <a:srgbClr val="000000"/>
                </a:solidFill>
              </a:rPr>
              <a:t> </a:t>
            </a:r>
            <a:r>
              <a:rPr lang="en-GB" altLang="de-DE" sz="2400" b="1" i="1" dirty="0" err="1">
                <a:solidFill>
                  <a:srgbClr val="000000"/>
                </a:solidFill>
              </a:rPr>
              <a:t>stipendija</a:t>
            </a:r>
            <a:r>
              <a:rPr lang="en-GB" altLang="de-DE" sz="2400" b="1" i="1" dirty="0">
                <a:solidFill>
                  <a:srgbClr val="000000"/>
                </a:solidFill>
              </a:rPr>
              <a:t> </a:t>
            </a:r>
            <a:r>
              <a:rPr lang="en-GB" altLang="de-DE" sz="2400" b="1" i="1" dirty="0" err="1">
                <a:solidFill>
                  <a:srgbClr val="000000"/>
                </a:solidFill>
              </a:rPr>
              <a:t>za</a:t>
            </a:r>
            <a:r>
              <a:rPr lang="en-GB" altLang="de-DE" sz="2400" b="1" i="1" dirty="0">
                <a:solidFill>
                  <a:srgbClr val="000000"/>
                </a:solidFill>
              </a:rPr>
              <a:t> </a:t>
            </a:r>
            <a:r>
              <a:rPr lang="en-GB" altLang="de-DE" sz="2400" b="1" i="1" dirty="0" err="1">
                <a:solidFill>
                  <a:srgbClr val="000000"/>
                </a:solidFill>
              </a:rPr>
              <a:t>diplomski</a:t>
            </a:r>
            <a:r>
              <a:rPr lang="en-GB" altLang="de-DE" sz="2400" b="1" i="1" dirty="0">
                <a:solidFill>
                  <a:srgbClr val="000000"/>
                </a:solidFill>
              </a:rPr>
              <a:t> </a:t>
            </a:r>
            <a:r>
              <a:rPr lang="en-GB" altLang="de-DE" sz="2400" b="1" i="1" dirty="0" err="1" smtClean="0">
                <a:solidFill>
                  <a:srgbClr val="000000"/>
                </a:solidFill>
              </a:rPr>
              <a:t>studij</a:t>
            </a:r>
            <a:r>
              <a:rPr lang="en-GB" altLang="de-DE" sz="2400" b="1" i="1" dirty="0" smtClean="0">
                <a:solidFill>
                  <a:srgbClr val="000000"/>
                </a:solidFill>
              </a:rPr>
              <a:t> </a:t>
            </a:r>
            <a:endParaRPr lang="en-GB" altLang="de-DE" sz="2400" b="1" i="1" dirty="0">
              <a:solidFill>
                <a:srgbClr val="000000"/>
              </a:solidFill>
            </a:endParaRPr>
          </a:p>
          <a:p>
            <a:pPr>
              <a:spcBef>
                <a:spcPts val="0"/>
              </a:spcBef>
              <a:spcAft>
                <a:spcPts val="1200"/>
              </a:spcAft>
              <a:defRPr/>
            </a:pPr>
            <a:r>
              <a:rPr lang="en-GB" altLang="de-DE" sz="2400" b="1" dirty="0" err="1">
                <a:solidFill>
                  <a:srgbClr val="000000"/>
                </a:solidFill>
              </a:rPr>
              <a:t>po</a:t>
            </a:r>
            <a:r>
              <a:rPr lang="de-DE" sz="2400" b="1" dirty="0" err="1"/>
              <a:t>č</a:t>
            </a:r>
            <a:r>
              <a:rPr lang="en-GB" altLang="de-DE" sz="2400" b="1" dirty="0" err="1">
                <a:solidFill>
                  <a:srgbClr val="000000"/>
                </a:solidFill>
              </a:rPr>
              <a:t>etak</a:t>
            </a:r>
            <a:r>
              <a:rPr lang="en-GB" altLang="de-DE" sz="2400" b="1" dirty="0">
                <a:solidFill>
                  <a:srgbClr val="000000"/>
                </a:solidFill>
              </a:rPr>
              <a:t> </a:t>
            </a:r>
            <a:r>
              <a:rPr lang="en-GB" altLang="de-DE" sz="2400" b="1" dirty="0" err="1">
                <a:solidFill>
                  <a:srgbClr val="000000"/>
                </a:solidFill>
              </a:rPr>
              <a:t>studija</a:t>
            </a:r>
            <a:r>
              <a:rPr lang="hr-HR" altLang="de-DE" sz="2400" b="1" dirty="0">
                <a:solidFill>
                  <a:srgbClr val="000000"/>
                </a:solidFill>
              </a:rPr>
              <a:t> je</a:t>
            </a:r>
            <a:r>
              <a:rPr lang="en-GB" altLang="de-DE" sz="2400" b="1" dirty="0">
                <a:solidFill>
                  <a:srgbClr val="000000"/>
                </a:solidFill>
              </a:rPr>
              <a:t> </a:t>
            </a:r>
            <a:r>
              <a:rPr lang="en-GB" altLang="de-DE" sz="2400" b="1" dirty="0" err="1">
                <a:solidFill>
                  <a:srgbClr val="000000"/>
                </a:solidFill>
              </a:rPr>
              <a:t>zimski</a:t>
            </a:r>
            <a:r>
              <a:rPr lang="en-GB" altLang="de-DE" sz="2400" b="1" dirty="0">
                <a:solidFill>
                  <a:srgbClr val="000000"/>
                </a:solidFill>
              </a:rPr>
              <a:t> semester</a:t>
            </a:r>
          </a:p>
          <a:p>
            <a:pPr>
              <a:spcBef>
                <a:spcPts val="0"/>
              </a:spcBef>
              <a:spcAft>
                <a:spcPts val="1200"/>
              </a:spcAft>
              <a:defRPr/>
            </a:pPr>
            <a:r>
              <a:rPr lang="en-GB" altLang="de-DE" sz="2400" b="1" dirty="0">
                <a:solidFill>
                  <a:srgbClr val="000000"/>
                </a:solidFill>
              </a:rPr>
              <a:t>u </a:t>
            </a:r>
            <a:r>
              <a:rPr lang="en-GB" altLang="de-DE" sz="2400" b="1" dirty="0" err="1">
                <a:solidFill>
                  <a:srgbClr val="000000"/>
                </a:solidFill>
              </a:rPr>
              <a:t>trajanju</a:t>
            </a:r>
            <a:r>
              <a:rPr lang="en-GB" altLang="de-DE" sz="2400" b="1" dirty="0">
                <a:solidFill>
                  <a:srgbClr val="000000"/>
                </a:solidFill>
              </a:rPr>
              <a:t> od 10 do 24 </a:t>
            </a:r>
            <a:r>
              <a:rPr lang="en-GB" altLang="de-DE" sz="2400" b="1" dirty="0" err="1">
                <a:solidFill>
                  <a:srgbClr val="000000"/>
                </a:solidFill>
              </a:rPr>
              <a:t>mjesec</a:t>
            </a:r>
            <a:r>
              <a:rPr lang="hr-HR" altLang="de-DE" sz="2400" b="1" dirty="0">
                <a:solidFill>
                  <a:srgbClr val="000000"/>
                </a:solidFill>
              </a:rPr>
              <a:t>a</a:t>
            </a:r>
            <a:endParaRPr lang="en-GB" altLang="de-DE" sz="2400" b="1" dirty="0">
              <a:solidFill>
                <a:srgbClr val="000000"/>
              </a:solidFill>
            </a:endParaRPr>
          </a:p>
          <a:p>
            <a:pPr>
              <a:spcBef>
                <a:spcPts val="0"/>
              </a:spcBef>
              <a:spcAft>
                <a:spcPts val="1200"/>
              </a:spcAft>
              <a:defRPr/>
            </a:pPr>
            <a:r>
              <a:rPr lang="en-GB" altLang="de-DE" sz="2400" b="1" dirty="0" err="1">
                <a:solidFill>
                  <a:srgbClr val="000000"/>
                </a:solidFill>
              </a:rPr>
              <a:t>studenti</a:t>
            </a:r>
            <a:r>
              <a:rPr lang="en-GB" altLang="de-DE" sz="2400" b="1" dirty="0">
                <a:solidFill>
                  <a:srgbClr val="000000"/>
                </a:solidFill>
              </a:rPr>
              <a:t> </a:t>
            </a:r>
            <a:r>
              <a:rPr lang="en-GB" altLang="de-DE" sz="2400" b="1" dirty="0" err="1">
                <a:solidFill>
                  <a:srgbClr val="000000"/>
                </a:solidFill>
              </a:rPr>
              <a:t>koji</a:t>
            </a:r>
            <a:r>
              <a:rPr lang="en-GB" altLang="de-DE" sz="2400" b="1" dirty="0">
                <a:solidFill>
                  <a:srgbClr val="000000"/>
                </a:solidFill>
              </a:rPr>
              <a:t> </a:t>
            </a:r>
            <a:r>
              <a:rPr lang="en-GB" altLang="de-DE" sz="2400" b="1" dirty="0" err="1">
                <a:solidFill>
                  <a:srgbClr val="000000"/>
                </a:solidFill>
              </a:rPr>
              <a:t>borave</a:t>
            </a:r>
            <a:r>
              <a:rPr lang="en-GB" altLang="de-DE" sz="2400" b="1" dirty="0">
                <a:solidFill>
                  <a:srgbClr val="000000"/>
                </a:solidFill>
              </a:rPr>
              <a:t> du</a:t>
            </a:r>
            <a:r>
              <a:rPr lang="de-DE" sz="2400" b="1" dirty="0" err="1"/>
              <a:t>ž</a:t>
            </a:r>
            <a:r>
              <a:rPr lang="en-GB" altLang="de-DE" sz="2400" b="1" dirty="0">
                <a:solidFill>
                  <a:srgbClr val="000000"/>
                </a:solidFill>
              </a:rPr>
              <a:t>e od 15 </a:t>
            </a:r>
            <a:r>
              <a:rPr lang="en-GB" altLang="de-DE" sz="2400" b="1" dirty="0" err="1">
                <a:solidFill>
                  <a:srgbClr val="000000"/>
                </a:solidFill>
              </a:rPr>
              <a:t>mjeseci</a:t>
            </a:r>
            <a:r>
              <a:rPr lang="en-GB" altLang="de-DE" sz="2400" b="1" dirty="0">
                <a:solidFill>
                  <a:srgbClr val="000000"/>
                </a:solidFill>
              </a:rPr>
              <a:t> u </a:t>
            </a:r>
            <a:r>
              <a:rPr lang="en-GB" altLang="de-DE" sz="2400" b="1" dirty="0" err="1">
                <a:solidFill>
                  <a:srgbClr val="000000"/>
                </a:solidFill>
              </a:rPr>
              <a:t>Njema</a:t>
            </a:r>
            <a:r>
              <a:rPr lang="de-DE" sz="2400" b="1" dirty="0" err="1"/>
              <a:t>č</a:t>
            </a:r>
            <a:r>
              <a:rPr lang="en-GB" altLang="de-DE" sz="2400" b="1" dirty="0" err="1">
                <a:solidFill>
                  <a:srgbClr val="000000"/>
                </a:solidFill>
              </a:rPr>
              <a:t>koj</a:t>
            </a:r>
            <a:r>
              <a:rPr lang="en-GB" altLang="de-DE" sz="2400" b="1" dirty="0">
                <a:solidFill>
                  <a:srgbClr val="000000"/>
                </a:solidFill>
              </a:rPr>
              <a:t> se ne </a:t>
            </a:r>
            <a:r>
              <a:rPr lang="en-GB" altLang="de-DE" sz="2400" b="1" dirty="0" err="1">
                <a:solidFill>
                  <a:srgbClr val="000000"/>
                </a:solidFill>
              </a:rPr>
              <a:t>mogu</a:t>
            </a:r>
            <a:r>
              <a:rPr lang="en-GB" altLang="de-DE" sz="2400" b="1" dirty="0">
                <a:solidFill>
                  <a:srgbClr val="000000"/>
                </a:solidFill>
              </a:rPr>
              <a:t> </a:t>
            </a:r>
            <a:r>
              <a:rPr lang="en-GB" altLang="de-DE" sz="2400" b="1" dirty="0" err="1">
                <a:solidFill>
                  <a:srgbClr val="000000"/>
                </a:solidFill>
              </a:rPr>
              <a:t>aplicirati</a:t>
            </a:r>
            <a:r>
              <a:rPr lang="en-GB" altLang="de-DE" sz="2400" b="1" dirty="0">
                <a:solidFill>
                  <a:srgbClr val="000000"/>
                </a:solidFill>
              </a:rPr>
              <a:t> </a:t>
            </a:r>
            <a:r>
              <a:rPr lang="en-GB" altLang="de-DE" sz="2400" b="1" dirty="0" err="1">
                <a:solidFill>
                  <a:srgbClr val="000000"/>
                </a:solidFill>
              </a:rPr>
              <a:t>za</a:t>
            </a:r>
            <a:r>
              <a:rPr lang="en-GB" altLang="de-DE" sz="2400" b="1" dirty="0">
                <a:solidFill>
                  <a:srgbClr val="000000"/>
                </a:solidFill>
              </a:rPr>
              <a:t> </a:t>
            </a:r>
            <a:r>
              <a:rPr lang="en-GB" altLang="de-DE" sz="2400" b="1" dirty="0" err="1">
                <a:solidFill>
                  <a:srgbClr val="000000"/>
                </a:solidFill>
              </a:rPr>
              <a:t>stipendiju</a:t>
            </a:r>
            <a:r>
              <a:rPr lang="en-GB" altLang="de-DE" sz="2400" b="1" dirty="0">
                <a:solidFill>
                  <a:srgbClr val="000000"/>
                </a:solidFill>
              </a:rPr>
              <a:t>!</a:t>
            </a:r>
            <a:r>
              <a:rPr lang="en-BZ" sz="2400" b="1" dirty="0">
                <a:solidFill>
                  <a:srgbClr val="008000"/>
                </a:solidFill>
              </a:rPr>
              <a:t> </a:t>
            </a:r>
            <a:endParaRPr lang="en-GB" altLang="de-DE" sz="2400" b="1" dirty="0">
              <a:solidFill>
                <a:srgbClr val="000000"/>
              </a:solidFill>
            </a:endParaRPr>
          </a:p>
          <a:p>
            <a:pPr>
              <a:spcBef>
                <a:spcPts val="0"/>
              </a:spcBef>
              <a:spcAft>
                <a:spcPts val="1200"/>
              </a:spcAft>
              <a:defRPr/>
            </a:pPr>
            <a:r>
              <a:rPr lang="en-GB" altLang="de-DE" sz="2400" b="1" dirty="0">
                <a:solidFill>
                  <a:srgbClr val="000000"/>
                </a:solidFill>
              </a:rPr>
              <a:t>750 € </a:t>
            </a:r>
            <a:r>
              <a:rPr lang="en-GB" altLang="de-DE" sz="2400" b="1" dirty="0" err="1">
                <a:solidFill>
                  <a:srgbClr val="000000"/>
                </a:solidFill>
              </a:rPr>
              <a:t>mjese</a:t>
            </a:r>
            <a:r>
              <a:rPr lang="de-DE" sz="2400" b="1" dirty="0"/>
              <a:t>čno, </a:t>
            </a:r>
            <a:r>
              <a:rPr lang="de-DE" altLang="de-DE" sz="2400" b="1" dirty="0">
                <a:solidFill>
                  <a:srgbClr val="000000"/>
                </a:solidFill>
              </a:rPr>
              <a:t>zdrastveno osiguranje </a:t>
            </a:r>
            <a:r>
              <a:rPr lang="de-DE" altLang="de-DE" sz="2400" b="1" dirty="0">
                <a:solidFill>
                  <a:srgbClr val="000000"/>
                </a:solidFill>
                <a:latin typeface="Arial"/>
                <a:cs typeface="Arial"/>
              </a:rPr>
              <a:t>i putn</a:t>
            </a:r>
            <a:r>
              <a:rPr lang="hr-HR" altLang="de-DE" sz="2400" b="1" dirty="0">
                <a:solidFill>
                  <a:srgbClr val="000000"/>
                </a:solidFill>
                <a:latin typeface="Arial"/>
                <a:cs typeface="Arial"/>
              </a:rPr>
              <a:t>i</a:t>
            </a:r>
            <a:r>
              <a:rPr lang="de-DE" altLang="de-DE" sz="2400" b="1" dirty="0">
                <a:solidFill>
                  <a:srgbClr val="000000"/>
                </a:solidFill>
                <a:latin typeface="Arial"/>
                <a:cs typeface="Arial"/>
              </a:rPr>
              <a:t> tro</a:t>
            </a:r>
            <a:r>
              <a:rPr lang="de-DE" sz="2400" b="1" dirty="0">
                <a:latin typeface="Arial"/>
                <a:cs typeface="Arial"/>
              </a:rPr>
              <a:t>š</a:t>
            </a:r>
            <a:r>
              <a:rPr lang="de-DE" altLang="de-DE" sz="2400" b="1" dirty="0">
                <a:solidFill>
                  <a:srgbClr val="000000"/>
                </a:solidFill>
                <a:latin typeface="Arial"/>
                <a:cs typeface="Arial"/>
              </a:rPr>
              <a:t>kov</a:t>
            </a:r>
            <a:r>
              <a:rPr lang="hr-HR" altLang="de-DE" sz="2400" b="1" dirty="0">
                <a:solidFill>
                  <a:srgbClr val="000000"/>
                </a:solidFill>
                <a:latin typeface="Arial"/>
                <a:cs typeface="Arial"/>
              </a:rPr>
              <a:t>i</a:t>
            </a:r>
            <a:endParaRPr lang="en-GB" altLang="de-DE" sz="2400" b="1" dirty="0">
              <a:solidFill>
                <a:srgbClr val="000000"/>
              </a:solidFill>
            </a:endParaRPr>
          </a:p>
          <a:p>
            <a:pPr>
              <a:spcBef>
                <a:spcPts val="0"/>
              </a:spcBef>
              <a:spcAft>
                <a:spcPts val="1200"/>
              </a:spcAft>
              <a:defRPr/>
            </a:pPr>
            <a:r>
              <a:rPr lang="en-GB" altLang="de-DE" sz="2400" b="1" dirty="0" err="1">
                <a:solidFill>
                  <a:srgbClr val="FF0000"/>
                </a:solidFill>
              </a:rPr>
              <a:t>rok</a:t>
            </a:r>
            <a:r>
              <a:rPr lang="en-GB" altLang="de-DE" sz="2400" b="1" dirty="0">
                <a:solidFill>
                  <a:srgbClr val="FF0000"/>
                </a:solidFill>
              </a:rPr>
              <a:t> </a:t>
            </a:r>
            <a:r>
              <a:rPr lang="en-GB" altLang="de-DE" sz="2400" b="1" dirty="0" err="1">
                <a:solidFill>
                  <a:srgbClr val="FF0000"/>
                </a:solidFill>
              </a:rPr>
              <a:t>prijave</a:t>
            </a:r>
            <a:r>
              <a:rPr lang="en-GB" altLang="de-DE" sz="2400" b="1" dirty="0">
                <a:solidFill>
                  <a:srgbClr val="FF0000"/>
                </a:solidFill>
              </a:rPr>
              <a:t> </a:t>
            </a:r>
            <a:r>
              <a:rPr lang="en-GB" altLang="de-DE" sz="2400" b="1" dirty="0" err="1"/>
              <a:t>za</a:t>
            </a:r>
            <a:r>
              <a:rPr lang="en-GB" altLang="de-DE" sz="2400" b="1" dirty="0"/>
              <a:t> </a:t>
            </a:r>
            <a:r>
              <a:rPr lang="en-GB" altLang="de-DE" sz="2400" b="1" dirty="0" err="1"/>
              <a:t>arhitekte</a:t>
            </a:r>
            <a:r>
              <a:rPr lang="en-GB" altLang="de-DE" sz="2400" b="1" dirty="0"/>
              <a:t>: </a:t>
            </a:r>
            <a:r>
              <a:rPr lang="en-GB" altLang="de-DE" sz="2400" b="1" dirty="0">
                <a:solidFill>
                  <a:srgbClr val="FF0000"/>
                </a:solidFill>
              </a:rPr>
              <a:t>30. </a:t>
            </a:r>
            <a:r>
              <a:rPr lang="en-GB" altLang="de-DE" sz="2400" b="1" dirty="0" err="1">
                <a:solidFill>
                  <a:srgbClr val="FF0000"/>
                </a:solidFill>
              </a:rPr>
              <a:t>rujna</a:t>
            </a:r>
            <a:r>
              <a:rPr lang="en-GB" altLang="de-DE" sz="2400" b="1" dirty="0">
                <a:solidFill>
                  <a:srgbClr val="FF0000"/>
                </a:solidFill>
              </a:rPr>
              <a:t> 2017. </a:t>
            </a:r>
          </a:p>
          <a:p>
            <a:pPr marL="0" indent="0">
              <a:spcBef>
                <a:spcPts val="0"/>
              </a:spcBef>
              <a:spcAft>
                <a:spcPts val="1200"/>
              </a:spcAft>
              <a:buNone/>
              <a:defRPr/>
            </a:pPr>
            <a:r>
              <a:rPr lang="en-GB" altLang="de-DE" sz="2400" b="1" dirty="0">
                <a:solidFill>
                  <a:srgbClr val="FF0000"/>
                </a:solidFill>
              </a:rPr>
              <a:t>    			     </a:t>
            </a:r>
            <a:r>
              <a:rPr lang="en-GB" altLang="de-DE" sz="2400" b="1" dirty="0" err="1"/>
              <a:t>za</a:t>
            </a:r>
            <a:r>
              <a:rPr lang="en-GB" altLang="de-DE" sz="2400" b="1" dirty="0"/>
              <a:t> </a:t>
            </a:r>
            <a:r>
              <a:rPr lang="en-GB" altLang="de-DE" sz="2400" b="1" dirty="0" err="1"/>
              <a:t>umjetnike</a:t>
            </a:r>
            <a:r>
              <a:rPr lang="en-GB" altLang="de-DE" sz="2400" b="1" dirty="0"/>
              <a:t>: </a:t>
            </a:r>
            <a:r>
              <a:rPr lang="en-GB" altLang="de-DE" sz="2400" b="1" dirty="0">
                <a:solidFill>
                  <a:srgbClr val="FF0000"/>
                </a:solidFill>
              </a:rPr>
              <a:t>31. </a:t>
            </a:r>
            <a:r>
              <a:rPr lang="en-GB" altLang="de-DE" sz="2400" b="1" dirty="0" err="1">
                <a:solidFill>
                  <a:srgbClr val="FF0000"/>
                </a:solidFill>
              </a:rPr>
              <a:t>listopada</a:t>
            </a:r>
            <a:r>
              <a:rPr lang="en-GB" altLang="de-DE" sz="2400" b="1" dirty="0">
                <a:solidFill>
                  <a:srgbClr val="FF0000"/>
                </a:solidFill>
              </a:rPr>
              <a:t> 2017.</a:t>
            </a:r>
          </a:p>
          <a:p>
            <a:pPr marL="0" indent="0">
              <a:spcBef>
                <a:spcPts val="0"/>
              </a:spcBef>
              <a:spcAft>
                <a:spcPts val="1200"/>
              </a:spcAft>
              <a:buNone/>
              <a:defRPr/>
            </a:pPr>
            <a:r>
              <a:rPr lang="en-GB" altLang="de-DE" sz="2400" b="1" dirty="0">
                <a:solidFill>
                  <a:srgbClr val="FF0000"/>
                </a:solidFill>
              </a:rPr>
              <a:t>    			     </a:t>
            </a:r>
            <a:r>
              <a:rPr lang="en-GB" altLang="de-DE" sz="2400" b="1" dirty="0" err="1"/>
              <a:t>za</a:t>
            </a:r>
            <a:r>
              <a:rPr lang="en-GB" altLang="de-DE" sz="2400" b="1" dirty="0"/>
              <a:t> </a:t>
            </a:r>
            <a:r>
              <a:rPr lang="en-GB" altLang="de-DE" sz="2400" b="1" dirty="0" err="1"/>
              <a:t>sve</a:t>
            </a:r>
            <a:r>
              <a:rPr lang="en-GB" altLang="de-DE" sz="2400" b="1" dirty="0"/>
              <a:t> </a:t>
            </a:r>
            <a:r>
              <a:rPr lang="en-GB" altLang="de-DE" sz="2400" b="1" dirty="0" err="1"/>
              <a:t>ostale</a:t>
            </a:r>
            <a:r>
              <a:rPr lang="en-GB" altLang="de-DE" sz="2400" b="1" dirty="0"/>
              <a:t>: </a:t>
            </a:r>
            <a:r>
              <a:rPr lang="en-GB" altLang="de-DE" sz="2800" b="1" dirty="0">
                <a:solidFill>
                  <a:srgbClr val="FF0000"/>
                </a:solidFill>
              </a:rPr>
              <a:t>15. </a:t>
            </a:r>
            <a:r>
              <a:rPr lang="en-GB" altLang="de-DE" sz="2800" b="1" dirty="0" err="1">
                <a:solidFill>
                  <a:srgbClr val="FF0000"/>
                </a:solidFill>
              </a:rPr>
              <a:t>studenog</a:t>
            </a:r>
            <a:r>
              <a:rPr lang="en-GB" altLang="de-DE" sz="2800" b="1" dirty="0">
                <a:solidFill>
                  <a:srgbClr val="FF0000"/>
                </a:solidFill>
              </a:rPr>
              <a:t> 2017. </a:t>
            </a:r>
          </a:p>
          <a:p>
            <a:pPr marL="0" indent="0">
              <a:spcBef>
                <a:spcPts val="0"/>
              </a:spcBef>
              <a:spcAft>
                <a:spcPts val="2400"/>
              </a:spcAft>
              <a:buNone/>
              <a:defRPr/>
            </a:pPr>
            <a:endParaRPr lang="en-GB" b="1" kern="0" dirty="0">
              <a:solidFill>
                <a:schemeClr val="bg1">
                  <a:lumMod val="50000"/>
                </a:schemeClr>
              </a:solidFill>
            </a:endParaRPr>
          </a:p>
        </p:txBody>
      </p:sp>
      <p:sp>
        <p:nvSpPr>
          <p:cNvPr id="358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58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5844"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845" name="Titel 1"/>
          <p:cNvSpPr txBox="1">
            <a:spLocks/>
          </p:cNvSpPr>
          <p:nvPr/>
        </p:nvSpPr>
        <p:spPr bwMode="auto">
          <a:xfrm>
            <a:off x="539750" y="339055"/>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en-GB" altLang="de-DE" b="1" dirty="0" err="1">
                <a:solidFill>
                  <a:srgbClr val="000000"/>
                </a:solidFill>
                <a:latin typeface="Arial" pitchFamily="34" charset="0"/>
              </a:rPr>
              <a:t>Studenti</a:t>
            </a:r>
            <a:r>
              <a:rPr lang="en-GB" altLang="de-DE" b="1" dirty="0">
                <a:solidFill>
                  <a:srgbClr val="000000"/>
                </a:solidFill>
                <a:latin typeface="Arial" pitchFamily="34" charset="0"/>
              </a:rPr>
              <a:t> </a:t>
            </a:r>
            <a:r>
              <a:rPr lang="it-IT" altLang="de-DE" b="1" dirty="0" err="1">
                <a:solidFill>
                  <a:srgbClr val="000000"/>
                </a:solidFill>
                <a:latin typeface="Arial" pitchFamily="34" charset="0"/>
              </a:rPr>
              <a:t>preddiplomskog</a:t>
            </a:r>
            <a:r>
              <a:rPr lang="it-IT" altLang="de-DE" b="1" dirty="0">
                <a:solidFill>
                  <a:srgbClr val="000000"/>
                </a:solidFill>
                <a:latin typeface="Arial" pitchFamily="34" charset="0"/>
              </a:rPr>
              <a:t> </a:t>
            </a:r>
            <a:r>
              <a:rPr lang="it-IT" altLang="de-DE" b="1" dirty="0" err="1">
                <a:solidFill>
                  <a:srgbClr val="000000"/>
                </a:solidFill>
                <a:latin typeface="Arial" pitchFamily="34" charset="0"/>
              </a:rPr>
              <a:t>studija</a:t>
            </a:r>
            <a:r>
              <a:rPr lang="it-IT" altLang="de-DE" b="1" dirty="0">
                <a:solidFill>
                  <a:srgbClr val="000000"/>
                </a:solidFill>
                <a:latin typeface="Arial" pitchFamily="34" charset="0"/>
              </a:rPr>
              <a:t> (</a:t>
            </a:r>
            <a:r>
              <a:rPr lang="it-IT" altLang="de-DE" b="1" u="sng" dirty="0" err="1">
                <a:solidFill>
                  <a:srgbClr val="000000"/>
                </a:solidFill>
                <a:latin typeface="Arial" pitchFamily="34" charset="0"/>
              </a:rPr>
              <a:t>na</a:t>
            </a:r>
            <a:r>
              <a:rPr lang="it-IT" altLang="de-DE" b="1" u="sng" dirty="0">
                <a:solidFill>
                  <a:srgbClr val="000000"/>
                </a:solidFill>
                <a:latin typeface="Arial" pitchFamily="34" charset="0"/>
              </a:rPr>
              <a:t> 3. </a:t>
            </a:r>
            <a:r>
              <a:rPr lang="it-IT" altLang="de-DE" b="1" u="sng" dirty="0" err="1">
                <a:solidFill>
                  <a:srgbClr val="000000"/>
                </a:solidFill>
                <a:latin typeface="Arial" pitchFamily="34" charset="0"/>
              </a:rPr>
              <a:t>godini</a:t>
            </a:r>
            <a:r>
              <a:rPr lang="it-IT" altLang="de-DE" b="1" u="sng" dirty="0">
                <a:solidFill>
                  <a:srgbClr val="000000"/>
                </a:solidFill>
                <a:latin typeface="Arial" pitchFamily="34" charset="0"/>
              </a:rPr>
              <a:t> </a:t>
            </a:r>
            <a:r>
              <a:rPr lang="it-IT" altLang="de-DE" b="1" u="sng" dirty="0" err="1">
                <a:solidFill>
                  <a:srgbClr val="000000"/>
                </a:solidFill>
                <a:latin typeface="Arial" pitchFamily="34" charset="0"/>
              </a:rPr>
              <a:t>studija</a:t>
            </a:r>
            <a:r>
              <a:rPr lang="it-IT" altLang="de-DE" b="1" dirty="0">
                <a:solidFill>
                  <a:srgbClr val="000000"/>
                </a:solidFill>
                <a:latin typeface="Arial" pitchFamily="34" charset="0"/>
              </a:rPr>
              <a:t>) i studenti </a:t>
            </a:r>
            <a:r>
              <a:rPr lang="it-IT" altLang="de-DE" b="1" dirty="0" err="1">
                <a:solidFill>
                  <a:srgbClr val="000000"/>
                </a:solidFill>
                <a:latin typeface="Arial" pitchFamily="34" charset="0"/>
              </a:rPr>
              <a:t>diplomskog</a:t>
            </a:r>
            <a:r>
              <a:rPr lang="it-IT" altLang="de-DE" b="1" dirty="0">
                <a:solidFill>
                  <a:srgbClr val="000000"/>
                </a:solidFill>
                <a:latin typeface="Arial" pitchFamily="34" charset="0"/>
              </a:rPr>
              <a:t> </a:t>
            </a:r>
            <a:r>
              <a:rPr lang="it-IT" altLang="de-DE" b="1" dirty="0" err="1">
                <a:solidFill>
                  <a:srgbClr val="000000"/>
                </a:solidFill>
                <a:latin typeface="Arial" pitchFamily="34" charset="0"/>
              </a:rPr>
              <a:t>studija</a:t>
            </a:r>
            <a:r>
              <a:rPr lang="en-GB" altLang="de-DE" b="1" dirty="0">
                <a:solidFill>
                  <a:srgbClr val="000000"/>
                </a:solidFill>
                <a:latin typeface="Arial" pitchFamily="34" charset="0"/>
              </a:rPr>
              <a:t>:</a:t>
            </a:r>
          </a:p>
        </p:txBody>
      </p:sp>
      <p:pic>
        <p:nvPicPr>
          <p:cNvPr id="3074" name="Picture 2" descr="Brandenburger T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1535113"/>
            <a:ext cx="477876" cy="7200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feld 1"/>
          <p:cNvSpPr txBox="1"/>
          <p:nvPr/>
        </p:nvSpPr>
        <p:spPr>
          <a:xfrm>
            <a:off x="6804248" y="6525344"/>
            <a:ext cx="184666" cy="461665"/>
          </a:xfrm>
          <a:prstGeom prst="rect">
            <a:avLst/>
          </a:prstGeom>
          <a:noFill/>
        </p:spPr>
        <p:txBody>
          <a:bodyPr wrap="none" rtlCol="0">
            <a:spAutoFit/>
          </a:bodyPr>
          <a:lstStyle/>
          <a:p>
            <a:endParaRPr lang="de-DE" dirty="0"/>
          </a:p>
        </p:txBody>
      </p:sp>
      <p:pic>
        <p:nvPicPr>
          <p:cNvPr id="12"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65526" y="6348338"/>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820439"/>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nhaltsplatzhalter 2"/>
          <p:cNvSpPr txBox="1">
            <a:spLocks/>
          </p:cNvSpPr>
          <p:nvPr/>
        </p:nvSpPr>
        <p:spPr bwMode="auto">
          <a:xfrm>
            <a:off x="788280" y="3300055"/>
            <a:ext cx="8185372" cy="2295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1200"/>
              </a:spcAft>
              <a:buNone/>
              <a:defRPr/>
            </a:pPr>
            <a:r>
              <a:rPr lang="en-GB" altLang="de-DE" b="1" dirty="0">
                <a:solidFill>
                  <a:schemeClr val="bg1">
                    <a:lumMod val="50000"/>
                  </a:schemeClr>
                </a:solidFill>
              </a:rPr>
              <a:t/>
            </a:r>
            <a:br>
              <a:rPr lang="en-GB" altLang="de-DE" b="1" dirty="0">
                <a:solidFill>
                  <a:schemeClr val="bg1">
                    <a:lumMod val="50000"/>
                  </a:schemeClr>
                </a:solidFill>
              </a:rPr>
            </a:br>
            <a:endParaRPr lang="en-GB" altLang="de-DE" sz="1800" dirty="0">
              <a:solidFill>
                <a:schemeClr val="bg1">
                  <a:lumMod val="50000"/>
                </a:schemeClr>
              </a:solidFill>
            </a:endParaRPr>
          </a:p>
          <a:p>
            <a:pPr>
              <a:spcBef>
                <a:spcPts val="0"/>
              </a:spcBef>
              <a:spcAft>
                <a:spcPts val="2400"/>
              </a:spcAft>
              <a:defRPr/>
            </a:pPr>
            <a:endParaRPr lang="en-GB" altLang="de-DE" sz="1800" dirty="0">
              <a:solidFill>
                <a:srgbClr val="FF0000"/>
              </a:solidFill>
            </a:endParaRPr>
          </a:p>
          <a:p>
            <a:pPr marL="0" indent="0">
              <a:spcAft>
                <a:spcPts val="1200"/>
              </a:spcAft>
              <a:buNone/>
              <a:defRPr/>
            </a:pPr>
            <a:endParaRPr lang="de-DE" kern="0" dirty="0"/>
          </a:p>
        </p:txBody>
      </p:sp>
      <p:sp>
        <p:nvSpPr>
          <p:cNvPr id="358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58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5844"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845" name="Titel 1"/>
          <p:cNvSpPr txBox="1">
            <a:spLocks/>
          </p:cNvSpPr>
          <p:nvPr/>
        </p:nvSpPr>
        <p:spPr bwMode="auto">
          <a:xfrm>
            <a:off x="530723" y="184943"/>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de-DE" altLang="de-DE" b="1" dirty="0">
                <a:solidFill>
                  <a:srgbClr val="000000"/>
                </a:solidFill>
                <a:latin typeface="Arial"/>
                <a:cs typeface="Arial"/>
              </a:rPr>
              <a:t>Doktorski </a:t>
            </a:r>
            <a:r>
              <a:rPr lang="de-DE" altLang="de-DE" b="1" dirty="0" err="1">
                <a:solidFill>
                  <a:srgbClr val="000000"/>
                </a:solidFill>
                <a:latin typeface="Arial"/>
                <a:cs typeface="Arial"/>
              </a:rPr>
              <a:t>studiji</a:t>
            </a:r>
            <a:r>
              <a:rPr lang="de-DE" altLang="de-DE" b="1" dirty="0">
                <a:solidFill>
                  <a:srgbClr val="000000"/>
                </a:solidFill>
                <a:latin typeface="Arial"/>
                <a:cs typeface="Arial"/>
              </a:rPr>
              <a:t> </a:t>
            </a:r>
            <a:r>
              <a:rPr lang="de-DE" altLang="de-DE" b="1" dirty="0" err="1">
                <a:solidFill>
                  <a:srgbClr val="000000"/>
                </a:solidFill>
                <a:latin typeface="Arial"/>
                <a:cs typeface="Arial"/>
              </a:rPr>
              <a:t>u</a:t>
            </a:r>
            <a:r>
              <a:rPr lang="de-DE" altLang="de-DE" b="1" dirty="0">
                <a:solidFill>
                  <a:srgbClr val="000000"/>
                </a:solidFill>
                <a:latin typeface="Arial"/>
                <a:cs typeface="Arial"/>
              </a:rPr>
              <a:t> </a:t>
            </a:r>
            <a:r>
              <a:rPr lang="de-DE" altLang="de-DE" b="1" dirty="0" err="1">
                <a:solidFill>
                  <a:srgbClr val="000000"/>
                </a:solidFill>
                <a:latin typeface="Arial"/>
                <a:cs typeface="Arial"/>
              </a:rPr>
              <a:t>Njema</a:t>
            </a:r>
            <a:r>
              <a:rPr lang="de-DE" b="1" dirty="0" err="1">
                <a:latin typeface="Arial"/>
                <a:cs typeface="Arial"/>
              </a:rPr>
              <a:t>čkoj</a:t>
            </a:r>
            <a:endParaRPr lang="en-GB" altLang="de-DE" b="1" dirty="0">
              <a:solidFill>
                <a:srgbClr val="000000"/>
              </a:solidFill>
              <a:latin typeface="Arial"/>
              <a:cs typeface="Arial"/>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defTabSz="457200" eaLnBrk="1" hangingPunct="1">
              <a:spcBef>
                <a:spcPct val="0"/>
              </a:spcBef>
              <a:defRPr/>
            </a:pPr>
            <a:endParaRPr lang="de-DE">
              <a:solidFill>
                <a:srgbClr val="000000"/>
              </a:solidFill>
              <a:latin typeface="Arial" charset="0"/>
            </a:endParaRPr>
          </a:p>
        </p:txBody>
      </p:sp>
      <p:sp>
        <p:nvSpPr>
          <p:cNvPr id="14" name="Inhaltsplatzhalter 2"/>
          <p:cNvSpPr txBox="1">
            <a:spLocks/>
          </p:cNvSpPr>
          <p:nvPr/>
        </p:nvSpPr>
        <p:spPr bwMode="auto">
          <a:xfrm>
            <a:off x="1066552" y="1535113"/>
            <a:ext cx="7897936" cy="5322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2400"/>
              </a:spcAft>
              <a:buNone/>
              <a:defRPr/>
            </a:pPr>
            <a:r>
              <a:rPr lang="en-BZ" sz="2400" b="1" i="1" dirty="0" err="1">
                <a:latin typeface="Arial"/>
                <a:cs typeface="Arial"/>
              </a:rPr>
              <a:t>Studiji</a:t>
            </a:r>
            <a:r>
              <a:rPr lang="en-BZ" sz="2400" b="1" i="1" dirty="0">
                <a:latin typeface="Arial"/>
                <a:cs typeface="Arial"/>
              </a:rPr>
              <a:t> </a:t>
            </a:r>
            <a:r>
              <a:rPr lang="en-BZ" sz="2400" b="1" i="1" dirty="0" err="1">
                <a:latin typeface="Arial"/>
                <a:cs typeface="Arial"/>
              </a:rPr>
              <a:t>doktora</a:t>
            </a:r>
            <a:r>
              <a:rPr lang="hr-HR" sz="2400" b="1" i="1" dirty="0">
                <a:latin typeface="Arial"/>
                <a:cs typeface="Arial"/>
              </a:rPr>
              <a:t>t</a:t>
            </a:r>
            <a:r>
              <a:rPr lang="en-BZ" sz="2400" b="1" i="1" dirty="0">
                <a:latin typeface="Arial"/>
                <a:cs typeface="Arial"/>
              </a:rPr>
              <a:t>a</a:t>
            </a:r>
          </a:p>
          <a:p>
            <a:pPr>
              <a:spcBef>
                <a:spcPts val="0"/>
              </a:spcBef>
              <a:spcAft>
                <a:spcPts val="2400"/>
              </a:spcAft>
              <a:defRPr/>
            </a:pPr>
            <a:r>
              <a:rPr lang="en-GB" altLang="de-DE" sz="2400" b="1" dirty="0">
                <a:solidFill>
                  <a:srgbClr val="000000"/>
                </a:solidFill>
              </a:rPr>
              <a:t>u </a:t>
            </a:r>
            <a:r>
              <a:rPr lang="en-GB" altLang="de-DE" sz="2400" b="1" dirty="0" err="1">
                <a:solidFill>
                  <a:srgbClr val="000000"/>
                </a:solidFill>
              </a:rPr>
              <a:t>trajanju</a:t>
            </a:r>
            <a:r>
              <a:rPr lang="en-GB" altLang="de-DE" sz="2400" b="1" dirty="0">
                <a:solidFill>
                  <a:srgbClr val="000000"/>
                </a:solidFill>
              </a:rPr>
              <a:t> </a:t>
            </a:r>
            <a:r>
              <a:rPr lang="en-BZ" altLang="de-DE" sz="2400" b="1" dirty="0">
                <a:solidFill>
                  <a:srgbClr val="000000"/>
                </a:solidFill>
                <a:latin typeface="Arial"/>
                <a:cs typeface="Arial"/>
              </a:rPr>
              <a:t>do 3 godine (</a:t>
            </a:r>
            <a:r>
              <a:rPr lang="en-BZ" altLang="de-DE" sz="2400" b="1" dirty="0" err="1">
                <a:solidFill>
                  <a:srgbClr val="000000"/>
                </a:solidFill>
                <a:latin typeface="Arial"/>
                <a:cs typeface="Arial"/>
              </a:rPr>
              <a:t>izniman</a:t>
            </a:r>
            <a:r>
              <a:rPr lang="en-BZ" altLang="de-DE" sz="2400" b="1" dirty="0">
                <a:solidFill>
                  <a:srgbClr val="000000"/>
                </a:solidFill>
                <a:latin typeface="Arial"/>
                <a:cs typeface="Arial"/>
              </a:rPr>
              <a:t> </a:t>
            </a:r>
            <a:r>
              <a:rPr lang="en-BZ" altLang="de-DE" sz="2400" b="1" dirty="0" err="1">
                <a:solidFill>
                  <a:srgbClr val="000000"/>
                </a:solidFill>
                <a:latin typeface="Arial"/>
                <a:cs typeface="Arial"/>
              </a:rPr>
              <a:t>slu</a:t>
            </a:r>
            <a:r>
              <a:rPr lang="hr-HR" altLang="de-DE" sz="2400" b="1" dirty="0">
                <a:solidFill>
                  <a:srgbClr val="000000"/>
                </a:solidFill>
                <a:latin typeface="Arial"/>
                <a:cs typeface="Arial"/>
              </a:rPr>
              <a:t>č</a:t>
            </a:r>
            <a:r>
              <a:rPr lang="en-BZ" altLang="de-DE" sz="2400" b="1" dirty="0" err="1">
                <a:solidFill>
                  <a:srgbClr val="000000"/>
                </a:solidFill>
                <a:latin typeface="Arial"/>
                <a:cs typeface="Arial"/>
              </a:rPr>
              <a:t>aj</a:t>
            </a:r>
            <a:r>
              <a:rPr lang="en-BZ" altLang="de-DE" sz="2400" b="1" dirty="0">
                <a:solidFill>
                  <a:srgbClr val="000000"/>
                </a:solidFill>
                <a:latin typeface="Arial"/>
                <a:cs typeface="Arial"/>
              </a:rPr>
              <a:t>: 4 godine)</a:t>
            </a:r>
          </a:p>
          <a:p>
            <a:pPr>
              <a:spcBef>
                <a:spcPts val="0"/>
              </a:spcBef>
              <a:spcAft>
                <a:spcPts val="2400"/>
              </a:spcAft>
              <a:defRPr/>
            </a:pPr>
            <a:r>
              <a:rPr lang="en-GB" altLang="de-DE" sz="2400" b="1" dirty="0" smtClean="0">
                <a:solidFill>
                  <a:srgbClr val="000000"/>
                </a:solidFill>
                <a:latin typeface="Arial"/>
                <a:cs typeface="Arial"/>
              </a:rPr>
              <a:t>750 </a:t>
            </a:r>
            <a:r>
              <a:rPr lang="en-GB" altLang="de-DE" sz="2400" b="1" dirty="0">
                <a:solidFill>
                  <a:srgbClr val="000000"/>
                </a:solidFill>
                <a:latin typeface="Arial"/>
                <a:cs typeface="Arial"/>
              </a:rPr>
              <a:t>€ (student) / 1000 € (</a:t>
            </a:r>
            <a:r>
              <a:rPr lang="en-GB" altLang="de-DE" sz="2400" b="1" dirty="0" err="1" smtClean="0">
                <a:solidFill>
                  <a:srgbClr val="000000"/>
                </a:solidFill>
                <a:latin typeface="Arial"/>
                <a:cs typeface="Arial"/>
              </a:rPr>
              <a:t>doktorand</a:t>
            </a:r>
            <a:r>
              <a:rPr lang="en-GB" altLang="de-DE" sz="2400" b="1" dirty="0" smtClean="0">
                <a:solidFill>
                  <a:srgbClr val="000000"/>
                </a:solidFill>
                <a:latin typeface="Arial"/>
                <a:cs typeface="Arial"/>
              </a:rPr>
              <a:t>) </a:t>
            </a:r>
            <a:r>
              <a:rPr lang="en-GB" altLang="de-DE" sz="2400" b="1" dirty="0" err="1">
                <a:solidFill>
                  <a:srgbClr val="000000"/>
                </a:solidFill>
                <a:latin typeface="Arial"/>
                <a:cs typeface="Arial"/>
              </a:rPr>
              <a:t>mjese</a:t>
            </a:r>
            <a:r>
              <a:rPr lang="de-DE" sz="2400" b="1" dirty="0">
                <a:solidFill>
                  <a:srgbClr val="000000"/>
                </a:solidFill>
                <a:latin typeface="Arial"/>
                <a:cs typeface="Arial"/>
              </a:rPr>
              <a:t>čno, </a:t>
            </a:r>
            <a:r>
              <a:rPr lang="de-DE" altLang="de-DE" sz="2400" b="1" dirty="0">
                <a:solidFill>
                  <a:srgbClr val="000000"/>
                </a:solidFill>
                <a:latin typeface="Arial"/>
                <a:cs typeface="Arial"/>
              </a:rPr>
              <a:t>zdrastveno osiguranje i putn</a:t>
            </a:r>
            <a:r>
              <a:rPr lang="hr-HR" altLang="de-DE" sz="2400" b="1" dirty="0">
                <a:solidFill>
                  <a:srgbClr val="000000"/>
                </a:solidFill>
                <a:latin typeface="Arial"/>
                <a:cs typeface="Arial"/>
              </a:rPr>
              <a:t>i</a:t>
            </a:r>
            <a:r>
              <a:rPr lang="de-DE" altLang="de-DE" sz="2400" b="1" dirty="0">
                <a:solidFill>
                  <a:srgbClr val="000000"/>
                </a:solidFill>
                <a:latin typeface="Arial"/>
                <a:cs typeface="Arial"/>
              </a:rPr>
              <a:t> tro</a:t>
            </a:r>
            <a:r>
              <a:rPr lang="de-DE" sz="2400" b="1" dirty="0">
                <a:latin typeface="Arial"/>
                <a:cs typeface="Arial"/>
              </a:rPr>
              <a:t>š</a:t>
            </a:r>
            <a:r>
              <a:rPr lang="de-DE" altLang="de-DE" sz="2400" b="1" dirty="0">
                <a:solidFill>
                  <a:srgbClr val="000000"/>
                </a:solidFill>
                <a:latin typeface="Arial"/>
                <a:cs typeface="Arial"/>
              </a:rPr>
              <a:t>kov</a:t>
            </a:r>
            <a:r>
              <a:rPr lang="hr-HR" altLang="de-DE" sz="2400" b="1" dirty="0">
                <a:solidFill>
                  <a:srgbClr val="000000"/>
                </a:solidFill>
                <a:latin typeface="Arial"/>
                <a:cs typeface="Arial"/>
              </a:rPr>
              <a:t>i</a:t>
            </a:r>
            <a:endParaRPr lang="de-DE" sz="2400" b="1" dirty="0">
              <a:solidFill>
                <a:srgbClr val="000000"/>
              </a:solidFill>
              <a:latin typeface="Arial"/>
              <a:cs typeface="Arial"/>
            </a:endParaRPr>
          </a:p>
          <a:p>
            <a:pPr>
              <a:spcBef>
                <a:spcPts val="0"/>
              </a:spcBef>
              <a:spcAft>
                <a:spcPts val="2400"/>
              </a:spcAft>
              <a:defRPr/>
            </a:pPr>
            <a:r>
              <a:rPr lang="de-DE" sz="2400" b="1" dirty="0" err="1">
                <a:solidFill>
                  <a:srgbClr val="000000"/>
                </a:solidFill>
                <a:latin typeface="Arial"/>
                <a:cs typeface="Arial"/>
              </a:rPr>
              <a:t>datum</a:t>
            </a:r>
            <a:r>
              <a:rPr lang="de-DE" sz="2400" b="1" dirty="0">
                <a:solidFill>
                  <a:srgbClr val="000000"/>
                </a:solidFill>
                <a:latin typeface="Arial"/>
                <a:cs typeface="Arial"/>
              </a:rPr>
              <a:t> </a:t>
            </a:r>
            <a:r>
              <a:rPr lang="de-DE" sz="2400" b="1" dirty="0" err="1">
                <a:solidFill>
                  <a:srgbClr val="000000"/>
                </a:solidFill>
                <a:latin typeface="Arial"/>
                <a:cs typeface="Arial"/>
              </a:rPr>
              <a:t>zadnje</a:t>
            </a:r>
            <a:r>
              <a:rPr lang="de-DE" sz="2400" b="1" dirty="0">
                <a:solidFill>
                  <a:srgbClr val="000000"/>
                </a:solidFill>
                <a:latin typeface="Arial"/>
                <a:cs typeface="Arial"/>
              </a:rPr>
              <a:t> </a:t>
            </a:r>
            <a:r>
              <a:rPr lang="de-DE" sz="2400" b="1" dirty="0" err="1">
                <a:solidFill>
                  <a:srgbClr val="000000"/>
                </a:solidFill>
                <a:latin typeface="Arial"/>
                <a:cs typeface="Arial"/>
              </a:rPr>
              <a:t>diplome</a:t>
            </a:r>
            <a:r>
              <a:rPr lang="de-DE" sz="2400" b="1" dirty="0">
                <a:solidFill>
                  <a:srgbClr val="000000"/>
                </a:solidFill>
                <a:latin typeface="Arial"/>
                <a:cs typeface="Arial"/>
              </a:rPr>
              <a:t>: ne </a:t>
            </a:r>
            <a:r>
              <a:rPr lang="de-DE" sz="2400" b="1" dirty="0" err="1">
                <a:solidFill>
                  <a:srgbClr val="000000"/>
                </a:solidFill>
                <a:latin typeface="Arial"/>
                <a:cs typeface="Arial"/>
              </a:rPr>
              <a:t>du</a:t>
            </a:r>
            <a:r>
              <a:rPr lang="de-DE" sz="2400" b="1" dirty="0" err="1"/>
              <a:t>ž</a:t>
            </a:r>
            <a:r>
              <a:rPr lang="de-DE" sz="2400" b="1" dirty="0" err="1">
                <a:solidFill>
                  <a:srgbClr val="000000"/>
                </a:solidFill>
                <a:latin typeface="Arial"/>
                <a:cs typeface="Arial"/>
              </a:rPr>
              <a:t>e</a:t>
            </a:r>
            <a:r>
              <a:rPr lang="de-DE" sz="2400" b="1" dirty="0">
                <a:solidFill>
                  <a:srgbClr val="000000"/>
                </a:solidFill>
                <a:latin typeface="Arial"/>
                <a:cs typeface="Arial"/>
              </a:rPr>
              <a:t> </a:t>
            </a:r>
            <a:r>
              <a:rPr lang="de-DE" sz="2400" b="1" dirty="0" err="1">
                <a:solidFill>
                  <a:srgbClr val="000000"/>
                </a:solidFill>
                <a:latin typeface="Arial"/>
                <a:cs typeface="Arial"/>
              </a:rPr>
              <a:t>od</a:t>
            </a:r>
            <a:r>
              <a:rPr lang="de-DE" sz="2400" b="1" dirty="0">
                <a:solidFill>
                  <a:srgbClr val="000000"/>
                </a:solidFill>
                <a:latin typeface="Arial"/>
                <a:cs typeface="Arial"/>
              </a:rPr>
              <a:t> 6 </a:t>
            </a:r>
            <a:r>
              <a:rPr lang="de-DE" sz="2400" b="1" dirty="0" err="1">
                <a:solidFill>
                  <a:srgbClr val="000000"/>
                </a:solidFill>
                <a:latin typeface="Arial"/>
                <a:cs typeface="Arial"/>
              </a:rPr>
              <a:t>godina</a:t>
            </a:r>
            <a:r>
              <a:rPr lang="de-DE" sz="2400" b="1" dirty="0">
                <a:solidFill>
                  <a:srgbClr val="000000"/>
                </a:solidFill>
                <a:latin typeface="Arial"/>
                <a:cs typeface="Arial"/>
              </a:rPr>
              <a:t>, </a:t>
            </a:r>
          </a:p>
          <a:p>
            <a:pPr>
              <a:spcBef>
                <a:spcPts val="0"/>
              </a:spcBef>
              <a:spcAft>
                <a:spcPts val="2400"/>
              </a:spcAft>
              <a:defRPr/>
            </a:pPr>
            <a:r>
              <a:rPr lang="de-DE" sz="2400" b="1" dirty="0" err="1">
                <a:solidFill>
                  <a:srgbClr val="000000"/>
                </a:solidFill>
                <a:latin typeface="Arial"/>
                <a:cs typeface="Arial"/>
              </a:rPr>
              <a:t>datum</a:t>
            </a:r>
            <a:r>
              <a:rPr lang="de-DE" sz="2400" b="1" dirty="0">
                <a:solidFill>
                  <a:srgbClr val="000000"/>
                </a:solidFill>
                <a:latin typeface="Arial"/>
                <a:cs typeface="Arial"/>
              </a:rPr>
              <a:t> </a:t>
            </a:r>
            <a:r>
              <a:rPr lang="de-DE" sz="2400" b="1" dirty="0" err="1">
                <a:solidFill>
                  <a:srgbClr val="000000"/>
                </a:solidFill>
                <a:latin typeface="Arial"/>
                <a:cs typeface="Arial"/>
              </a:rPr>
              <a:t>prijave</a:t>
            </a:r>
            <a:r>
              <a:rPr lang="de-DE" sz="2400" b="1" dirty="0">
                <a:solidFill>
                  <a:srgbClr val="000000"/>
                </a:solidFill>
                <a:latin typeface="Arial"/>
                <a:cs typeface="Arial"/>
              </a:rPr>
              <a:t> </a:t>
            </a:r>
            <a:r>
              <a:rPr lang="de-DE" sz="2400" b="1" dirty="0" err="1">
                <a:solidFill>
                  <a:srgbClr val="000000"/>
                </a:solidFill>
                <a:latin typeface="Arial"/>
                <a:cs typeface="Arial"/>
              </a:rPr>
              <a:t>doktorata</a:t>
            </a:r>
            <a:r>
              <a:rPr lang="de-DE" sz="2400" b="1" dirty="0">
                <a:solidFill>
                  <a:srgbClr val="000000"/>
                </a:solidFill>
                <a:latin typeface="Arial"/>
                <a:cs typeface="Arial"/>
              </a:rPr>
              <a:t>: ne </a:t>
            </a:r>
            <a:r>
              <a:rPr lang="de-DE" sz="2400" b="1" dirty="0" err="1">
                <a:solidFill>
                  <a:srgbClr val="000000"/>
                </a:solidFill>
                <a:latin typeface="Arial"/>
                <a:cs typeface="Arial"/>
              </a:rPr>
              <a:t>du</a:t>
            </a:r>
            <a:r>
              <a:rPr lang="de-DE" sz="2400" b="1" dirty="0" err="1"/>
              <a:t>ž</a:t>
            </a:r>
            <a:r>
              <a:rPr lang="de-DE" sz="2400" b="1" dirty="0" err="1">
                <a:solidFill>
                  <a:srgbClr val="000000"/>
                </a:solidFill>
                <a:latin typeface="Arial"/>
                <a:cs typeface="Arial"/>
              </a:rPr>
              <a:t>e</a:t>
            </a:r>
            <a:r>
              <a:rPr lang="de-DE" sz="2400" b="1" dirty="0">
                <a:solidFill>
                  <a:srgbClr val="000000"/>
                </a:solidFill>
                <a:latin typeface="Arial"/>
                <a:cs typeface="Arial"/>
              </a:rPr>
              <a:t> </a:t>
            </a:r>
            <a:r>
              <a:rPr lang="de-DE" sz="2400" b="1" dirty="0" err="1">
                <a:solidFill>
                  <a:srgbClr val="000000"/>
                </a:solidFill>
                <a:latin typeface="Arial"/>
                <a:cs typeface="Arial"/>
              </a:rPr>
              <a:t>od</a:t>
            </a:r>
            <a:r>
              <a:rPr lang="de-DE" sz="2400" b="1" dirty="0">
                <a:solidFill>
                  <a:srgbClr val="000000"/>
                </a:solidFill>
                <a:latin typeface="Arial"/>
                <a:cs typeface="Arial"/>
              </a:rPr>
              <a:t> 3 </a:t>
            </a:r>
            <a:r>
              <a:rPr lang="de-DE" sz="2400" b="1" dirty="0" err="1">
                <a:solidFill>
                  <a:srgbClr val="000000"/>
                </a:solidFill>
                <a:latin typeface="Arial"/>
                <a:cs typeface="Arial"/>
              </a:rPr>
              <a:t>godina</a:t>
            </a:r>
            <a:r>
              <a:rPr lang="de-DE" sz="2400" b="1" dirty="0">
                <a:solidFill>
                  <a:srgbClr val="000000"/>
                </a:solidFill>
                <a:latin typeface="Arial"/>
                <a:cs typeface="Arial"/>
              </a:rPr>
              <a:t> </a:t>
            </a:r>
          </a:p>
          <a:p>
            <a:pPr>
              <a:spcBef>
                <a:spcPts val="0"/>
              </a:spcBef>
              <a:spcAft>
                <a:spcPts val="2400"/>
              </a:spcAft>
              <a:defRPr/>
            </a:pPr>
            <a:r>
              <a:rPr lang="de-DE" altLang="de-DE" sz="2400" b="1" dirty="0" err="1">
                <a:solidFill>
                  <a:srgbClr val="FF0000"/>
                </a:solidFill>
                <a:latin typeface="Arial"/>
                <a:cs typeface="Arial"/>
              </a:rPr>
              <a:t>r</a:t>
            </a:r>
            <a:r>
              <a:rPr lang="en-GB" altLang="de-DE" sz="2400" b="1" dirty="0">
                <a:solidFill>
                  <a:srgbClr val="FF0000"/>
                </a:solidFill>
                <a:latin typeface="Arial"/>
                <a:cs typeface="Arial"/>
              </a:rPr>
              <a:t>ok </a:t>
            </a:r>
            <a:r>
              <a:rPr lang="en-GB" altLang="de-DE" sz="2400" b="1" dirty="0" err="1">
                <a:solidFill>
                  <a:srgbClr val="FF0000"/>
                </a:solidFill>
                <a:latin typeface="Arial"/>
                <a:cs typeface="Arial"/>
              </a:rPr>
              <a:t>prijave</a:t>
            </a:r>
            <a:r>
              <a:rPr lang="en-GB" altLang="de-DE" sz="2400" b="1" dirty="0">
                <a:solidFill>
                  <a:srgbClr val="FF0000"/>
                </a:solidFill>
                <a:latin typeface="Arial"/>
                <a:cs typeface="Arial"/>
              </a:rPr>
              <a:t>: 15. </a:t>
            </a:r>
            <a:r>
              <a:rPr lang="en-GB" altLang="de-DE" sz="2400" b="1" dirty="0" err="1">
                <a:solidFill>
                  <a:srgbClr val="FF0000"/>
                </a:solidFill>
                <a:latin typeface="Arial"/>
                <a:cs typeface="Arial"/>
              </a:rPr>
              <a:t>studenog</a:t>
            </a:r>
            <a:r>
              <a:rPr lang="en-GB" altLang="de-DE" sz="2400" b="1" dirty="0">
                <a:solidFill>
                  <a:srgbClr val="FF0000"/>
                </a:solidFill>
                <a:latin typeface="Arial"/>
                <a:cs typeface="Arial"/>
              </a:rPr>
              <a:t> 2017. </a:t>
            </a:r>
          </a:p>
          <a:p>
            <a:pPr>
              <a:spcBef>
                <a:spcPts val="0"/>
              </a:spcBef>
              <a:spcAft>
                <a:spcPts val="2400"/>
              </a:spcAft>
              <a:defRPr/>
            </a:pPr>
            <a:endParaRPr lang="en-GB" altLang="de-DE" sz="2400" b="1" dirty="0">
              <a:solidFill>
                <a:srgbClr val="000000"/>
              </a:solidFill>
              <a:latin typeface="Arial"/>
              <a:cs typeface="Arial"/>
            </a:endParaRPr>
          </a:p>
          <a:p>
            <a:pPr marL="0" indent="0">
              <a:spcBef>
                <a:spcPts val="0"/>
              </a:spcBef>
              <a:spcAft>
                <a:spcPts val="2400"/>
              </a:spcAft>
              <a:buNone/>
              <a:defRPr/>
            </a:pPr>
            <a:r>
              <a:rPr lang="en-GB" b="1" kern="0" dirty="0">
                <a:solidFill>
                  <a:srgbClr val="00B0F0"/>
                </a:solidFill>
                <a:latin typeface="Arial"/>
                <a:cs typeface="Arial"/>
                <a:sym typeface="Wingdings" panose="05000000000000000000" pitchFamily="2" charset="2"/>
              </a:rPr>
              <a:t>	</a:t>
            </a:r>
            <a:endParaRPr lang="de-DE" kern="0" dirty="0"/>
          </a:p>
        </p:txBody>
      </p:sp>
      <p:pic>
        <p:nvPicPr>
          <p:cNvPr id="15" name="Picture 2" descr="Brandenburger T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1535113"/>
            <a:ext cx="477876" cy="720000"/>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87651" y="6429769"/>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2211759"/>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nhaltsplatzhalter 2"/>
          <p:cNvSpPr txBox="1">
            <a:spLocks/>
          </p:cNvSpPr>
          <p:nvPr/>
        </p:nvSpPr>
        <p:spPr bwMode="auto">
          <a:xfrm>
            <a:off x="788280" y="3300055"/>
            <a:ext cx="8185372" cy="2295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a:spcBef>
                <a:spcPts val="0"/>
              </a:spcBef>
              <a:spcAft>
                <a:spcPts val="2400"/>
              </a:spcAft>
              <a:defRPr/>
            </a:pPr>
            <a:endParaRPr lang="en-GB" altLang="de-DE" sz="1800" dirty="0">
              <a:solidFill>
                <a:srgbClr val="FF0000"/>
              </a:solidFill>
            </a:endParaRPr>
          </a:p>
          <a:p>
            <a:pPr marL="0" indent="0">
              <a:spcAft>
                <a:spcPts val="1200"/>
              </a:spcAft>
              <a:buNone/>
              <a:defRPr/>
            </a:pPr>
            <a:endParaRPr lang="de-DE" kern="0" dirty="0"/>
          </a:p>
        </p:txBody>
      </p:sp>
      <p:sp>
        <p:nvSpPr>
          <p:cNvPr id="358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58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5844"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845" name="Titel 1"/>
          <p:cNvSpPr txBox="1">
            <a:spLocks/>
          </p:cNvSpPr>
          <p:nvPr/>
        </p:nvSpPr>
        <p:spPr bwMode="auto">
          <a:xfrm>
            <a:off x="530723" y="184943"/>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de-DE" altLang="de-DE" b="1" dirty="0" err="1">
                <a:solidFill>
                  <a:srgbClr val="000000"/>
                </a:solidFill>
                <a:latin typeface="Arial"/>
                <a:cs typeface="Arial"/>
              </a:rPr>
              <a:t>Studenti</a:t>
            </a:r>
            <a:r>
              <a:rPr lang="de-DE" altLang="de-DE" b="1" dirty="0">
                <a:solidFill>
                  <a:srgbClr val="000000"/>
                </a:solidFill>
                <a:latin typeface="Arial"/>
                <a:cs typeface="Arial"/>
              </a:rPr>
              <a:t>*, </a:t>
            </a:r>
            <a:r>
              <a:rPr lang="de-DE" altLang="de-DE" b="1" dirty="0" err="1">
                <a:solidFill>
                  <a:srgbClr val="000000"/>
                </a:solidFill>
                <a:latin typeface="Arial"/>
                <a:cs typeface="Arial"/>
              </a:rPr>
              <a:t>doktorandi</a:t>
            </a:r>
            <a:r>
              <a:rPr lang="de-DE" altLang="de-DE" b="1" dirty="0">
                <a:solidFill>
                  <a:srgbClr val="000000"/>
                </a:solidFill>
                <a:latin typeface="Arial"/>
                <a:cs typeface="Arial"/>
              </a:rPr>
              <a:t>, </a:t>
            </a:r>
            <a:r>
              <a:rPr lang="de-DE" altLang="de-DE" b="1" dirty="0" err="1">
                <a:solidFill>
                  <a:srgbClr val="000000"/>
                </a:solidFill>
                <a:latin typeface="Arial"/>
                <a:cs typeface="Arial"/>
              </a:rPr>
              <a:t>postdoc</a:t>
            </a:r>
            <a:r>
              <a:rPr lang="de-DE" altLang="de-DE" b="1" dirty="0">
                <a:solidFill>
                  <a:srgbClr val="000000"/>
                </a:solidFill>
                <a:latin typeface="Arial"/>
                <a:cs typeface="Arial"/>
              </a:rPr>
              <a:t> i </a:t>
            </a:r>
            <a:r>
              <a:rPr lang="de-DE" altLang="de-DE" b="1" dirty="0" err="1">
                <a:solidFill>
                  <a:srgbClr val="000000"/>
                </a:solidFill>
                <a:latin typeface="Arial"/>
                <a:cs typeface="Arial"/>
              </a:rPr>
              <a:t>junior</a:t>
            </a:r>
            <a:r>
              <a:rPr lang="de-DE" altLang="de-DE" b="1" dirty="0">
                <a:solidFill>
                  <a:srgbClr val="000000"/>
                </a:solidFill>
                <a:latin typeface="Arial"/>
                <a:cs typeface="Arial"/>
              </a:rPr>
              <a:t> </a:t>
            </a:r>
            <a:r>
              <a:rPr lang="de-DE" altLang="de-DE" b="1" dirty="0" err="1">
                <a:solidFill>
                  <a:srgbClr val="000000"/>
                </a:solidFill>
                <a:latin typeface="Arial"/>
                <a:cs typeface="Arial"/>
              </a:rPr>
              <a:t>researcher</a:t>
            </a:r>
            <a:endParaRPr lang="de-DE" altLang="de-DE" b="1" dirty="0">
              <a:solidFill>
                <a:srgbClr val="000000"/>
              </a:solidFill>
              <a:latin typeface="Arial"/>
              <a:cs typeface="Arial"/>
            </a:endParaRPr>
          </a:p>
          <a:p>
            <a:pPr>
              <a:lnSpc>
                <a:spcPct val="115000"/>
              </a:lnSpc>
            </a:pPr>
            <a:r>
              <a:rPr lang="en-BZ" altLang="de-DE" sz="1800" dirty="0">
                <a:solidFill>
                  <a:srgbClr val="000000"/>
                </a:solidFill>
                <a:latin typeface="Arial"/>
                <a:cs typeface="Arial"/>
              </a:rPr>
              <a:t>(*izniman slućaj)</a:t>
            </a:r>
            <a:r>
              <a:rPr lang="en-GB" altLang="de-DE" sz="1800" dirty="0">
                <a:solidFill>
                  <a:srgbClr val="FF0000"/>
                </a:solidFill>
                <a:latin typeface="Arial"/>
                <a:cs typeface="Arial"/>
              </a:rPr>
              <a:t> </a:t>
            </a:r>
          </a:p>
          <a:p>
            <a:pPr>
              <a:lnSpc>
                <a:spcPct val="115000"/>
              </a:lnSpc>
            </a:pPr>
            <a:endParaRPr lang="en-GB" altLang="de-DE" b="1" dirty="0">
              <a:solidFill>
                <a:srgbClr val="000000"/>
              </a:solidFill>
              <a:latin typeface="Arial"/>
              <a:cs typeface="Arial"/>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defTabSz="457200" eaLnBrk="1" hangingPunct="1">
              <a:spcBef>
                <a:spcPct val="0"/>
              </a:spcBef>
              <a:defRPr/>
            </a:pPr>
            <a:endParaRPr lang="de-DE">
              <a:solidFill>
                <a:srgbClr val="000000"/>
              </a:solidFill>
              <a:latin typeface="Arial" charset="0"/>
            </a:endParaRPr>
          </a:p>
        </p:txBody>
      </p:sp>
      <p:sp>
        <p:nvSpPr>
          <p:cNvPr id="14" name="Inhaltsplatzhalter 2"/>
          <p:cNvSpPr txBox="1">
            <a:spLocks/>
          </p:cNvSpPr>
          <p:nvPr/>
        </p:nvSpPr>
        <p:spPr bwMode="auto">
          <a:xfrm>
            <a:off x="1066552" y="1535113"/>
            <a:ext cx="7907100" cy="4486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2400"/>
              </a:spcAft>
              <a:buNone/>
              <a:defRPr/>
            </a:pPr>
            <a:r>
              <a:rPr lang="en-BZ" sz="2400" b="1" i="1" dirty="0">
                <a:latin typeface="Arial"/>
                <a:cs typeface="Arial"/>
              </a:rPr>
              <a:t>Kratak </a:t>
            </a:r>
            <a:r>
              <a:rPr lang="en-BZ" sz="2400" b="1" i="1" dirty="0" err="1">
                <a:latin typeface="Arial"/>
                <a:cs typeface="Arial"/>
              </a:rPr>
              <a:t>boravak</a:t>
            </a:r>
            <a:r>
              <a:rPr lang="en-BZ" sz="2400" b="1" i="1" dirty="0">
                <a:latin typeface="Arial"/>
                <a:cs typeface="Arial"/>
              </a:rPr>
              <a:t> </a:t>
            </a:r>
            <a:r>
              <a:rPr lang="en-BZ" sz="2400" b="1" i="1" dirty="0" err="1" smtClean="0">
                <a:latin typeface="Arial"/>
                <a:cs typeface="Arial"/>
              </a:rPr>
              <a:t>znanstvenog</a:t>
            </a:r>
            <a:r>
              <a:rPr lang="en-BZ" sz="2400" b="1" i="1" dirty="0" smtClean="0">
                <a:latin typeface="Arial"/>
                <a:cs typeface="Arial"/>
              </a:rPr>
              <a:t> </a:t>
            </a:r>
            <a:r>
              <a:rPr lang="en-BZ" sz="2400" b="1" i="1" dirty="0">
                <a:latin typeface="Arial"/>
                <a:cs typeface="Arial"/>
              </a:rPr>
              <a:t>istra</a:t>
            </a:r>
            <a:r>
              <a:rPr lang="de-DE" sz="2400" b="1" i="1" dirty="0" err="1">
                <a:latin typeface="Arial"/>
                <a:cs typeface="Arial"/>
              </a:rPr>
              <a:t>ž</a:t>
            </a:r>
            <a:r>
              <a:rPr lang="en-BZ" sz="2400" b="1" i="1" dirty="0">
                <a:latin typeface="Arial"/>
                <a:cs typeface="Arial"/>
              </a:rPr>
              <a:t>ivanja</a:t>
            </a:r>
          </a:p>
          <a:p>
            <a:pPr>
              <a:spcBef>
                <a:spcPts val="0"/>
              </a:spcBef>
              <a:spcAft>
                <a:spcPts val="2400"/>
              </a:spcAft>
              <a:defRPr/>
            </a:pPr>
            <a:r>
              <a:rPr lang="en-GB" altLang="de-DE" sz="2400" b="1" dirty="0">
                <a:solidFill>
                  <a:srgbClr val="000000"/>
                </a:solidFill>
              </a:rPr>
              <a:t>u </a:t>
            </a:r>
            <a:r>
              <a:rPr lang="en-GB" altLang="de-DE" sz="2400" b="1" dirty="0" err="1">
                <a:solidFill>
                  <a:srgbClr val="000000"/>
                </a:solidFill>
              </a:rPr>
              <a:t>trajanju</a:t>
            </a:r>
            <a:r>
              <a:rPr lang="en-GB" altLang="de-DE" sz="2400" b="1" dirty="0">
                <a:solidFill>
                  <a:srgbClr val="000000"/>
                </a:solidFill>
              </a:rPr>
              <a:t> </a:t>
            </a:r>
            <a:r>
              <a:rPr lang="en-BZ" altLang="de-DE" sz="2400" b="1" dirty="0">
                <a:solidFill>
                  <a:srgbClr val="000000"/>
                </a:solidFill>
                <a:latin typeface="Arial"/>
                <a:cs typeface="Arial"/>
              </a:rPr>
              <a:t>od 1 do 6 mjeseci</a:t>
            </a:r>
          </a:p>
          <a:p>
            <a:pPr>
              <a:spcBef>
                <a:spcPts val="0"/>
              </a:spcBef>
              <a:spcAft>
                <a:spcPts val="2400"/>
              </a:spcAft>
              <a:defRPr/>
            </a:pPr>
            <a:r>
              <a:rPr lang="en-BZ" altLang="de-DE" sz="2400" b="1" dirty="0" err="1">
                <a:solidFill>
                  <a:srgbClr val="000000"/>
                </a:solidFill>
                <a:latin typeface="Arial"/>
                <a:cs typeface="Arial"/>
              </a:rPr>
              <a:t>na</a:t>
            </a:r>
            <a:r>
              <a:rPr lang="en-BZ" altLang="de-DE" sz="2400" b="1" dirty="0">
                <a:solidFill>
                  <a:srgbClr val="000000"/>
                </a:solidFill>
                <a:latin typeface="Arial"/>
                <a:cs typeface="Arial"/>
              </a:rPr>
              <a:t> </a:t>
            </a:r>
            <a:r>
              <a:rPr lang="en-BZ" altLang="de-DE" sz="2400" b="1" dirty="0" err="1">
                <a:solidFill>
                  <a:srgbClr val="000000"/>
                </a:solidFill>
                <a:latin typeface="Arial"/>
                <a:cs typeface="Arial"/>
              </a:rPr>
              <a:t>Sveu</a:t>
            </a:r>
            <a:r>
              <a:rPr lang="de-DE" sz="2400" b="1" dirty="0" err="1">
                <a:latin typeface="Arial"/>
                <a:cs typeface="Arial"/>
              </a:rPr>
              <a:t>č</a:t>
            </a:r>
            <a:r>
              <a:rPr lang="en-BZ" altLang="de-DE" sz="2400" b="1" dirty="0">
                <a:solidFill>
                  <a:srgbClr val="000000"/>
                </a:solidFill>
                <a:latin typeface="Arial"/>
                <a:cs typeface="Arial"/>
              </a:rPr>
              <a:t>ilistu, dr</a:t>
            </a:r>
            <a:r>
              <a:rPr lang="de-DE" sz="2400" b="1" dirty="0" err="1">
                <a:latin typeface="Arial"/>
                <a:cs typeface="Arial"/>
              </a:rPr>
              <a:t>ž</a:t>
            </a:r>
            <a:r>
              <a:rPr lang="en-BZ" altLang="de-DE" sz="2400" b="1" dirty="0">
                <a:solidFill>
                  <a:srgbClr val="000000"/>
                </a:solidFill>
                <a:latin typeface="Arial"/>
                <a:cs typeface="Arial"/>
              </a:rPr>
              <a:t>avnom institutu, u knji</a:t>
            </a:r>
            <a:r>
              <a:rPr lang="de-DE" sz="2400" b="1" dirty="0" err="1">
                <a:latin typeface="Arial"/>
                <a:cs typeface="Arial"/>
              </a:rPr>
              <a:t>ž</a:t>
            </a:r>
            <a:r>
              <a:rPr lang="en-BZ" altLang="de-DE" sz="2400" b="1" dirty="0">
                <a:solidFill>
                  <a:srgbClr val="000000"/>
                </a:solidFill>
                <a:latin typeface="Arial"/>
                <a:cs typeface="Arial"/>
              </a:rPr>
              <a:t>nici itd.</a:t>
            </a:r>
            <a:endParaRPr lang="en-GB" altLang="de-DE" sz="2400" b="1" dirty="0">
              <a:solidFill>
                <a:srgbClr val="000000"/>
              </a:solidFill>
              <a:latin typeface="Arial"/>
              <a:cs typeface="Arial"/>
            </a:endParaRPr>
          </a:p>
          <a:p>
            <a:pPr>
              <a:spcBef>
                <a:spcPts val="0"/>
              </a:spcBef>
              <a:spcAft>
                <a:spcPts val="2400"/>
              </a:spcAft>
              <a:defRPr/>
            </a:pPr>
            <a:r>
              <a:rPr lang="en-GB" altLang="de-DE" sz="2400" b="1" dirty="0">
                <a:solidFill>
                  <a:srgbClr val="000000"/>
                </a:solidFill>
                <a:latin typeface="Arial"/>
                <a:cs typeface="Arial"/>
              </a:rPr>
              <a:t>1000 € </a:t>
            </a:r>
            <a:r>
              <a:rPr lang="en-GB" altLang="de-DE" sz="2400" b="1" dirty="0" err="1">
                <a:solidFill>
                  <a:srgbClr val="000000"/>
                </a:solidFill>
                <a:latin typeface="Arial"/>
                <a:cs typeface="Arial"/>
              </a:rPr>
              <a:t>mjese</a:t>
            </a:r>
            <a:r>
              <a:rPr lang="de-DE" sz="2400" b="1" dirty="0">
                <a:solidFill>
                  <a:srgbClr val="000000"/>
                </a:solidFill>
                <a:latin typeface="Arial"/>
                <a:cs typeface="Arial"/>
              </a:rPr>
              <a:t>čno, </a:t>
            </a:r>
            <a:r>
              <a:rPr lang="de-DE" altLang="de-DE" sz="2400" b="1" dirty="0">
                <a:solidFill>
                  <a:srgbClr val="000000"/>
                </a:solidFill>
                <a:latin typeface="Arial"/>
                <a:cs typeface="Arial"/>
              </a:rPr>
              <a:t>zdrastveno osiguranje i putn</a:t>
            </a:r>
            <a:r>
              <a:rPr lang="hr-HR" altLang="de-DE" sz="2400" b="1" dirty="0">
                <a:solidFill>
                  <a:srgbClr val="000000"/>
                </a:solidFill>
                <a:latin typeface="Arial"/>
                <a:cs typeface="Arial"/>
              </a:rPr>
              <a:t>i</a:t>
            </a:r>
            <a:r>
              <a:rPr lang="de-DE" altLang="de-DE" sz="2400" b="1" dirty="0">
                <a:solidFill>
                  <a:srgbClr val="000000"/>
                </a:solidFill>
                <a:latin typeface="Arial"/>
                <a:cs typeface="Arial"/>
              </a:rPr>
              <a:t> tro</a:t>
            </a:r>
            <a:r>
              <a:rPr lang="de-DE" sz="2400" b="1" dirty="0">
                <a:latin typeface="Arial"/>
                <a:cs typeface="Arial"/>
              </a:rPr>
              <a:t>š</a:t>
            </a:r>
            <a:r>
              <a:rPr lang="de-DE" altLang="de-DE" sz="2400" b="1" dirty="0">
                <a:solidFill>
                  <a:srgbClr val="000000"/>
                </a:solidFill>
                <a:latin typeface="Arial"/>
                <a:cs typeface="Arial"/>
              </a:rPr>
              <a:t>kov</a:t>
            </a:r>
            <a:r>
              <a:rPr lang="hr-HR" altLang="de-DE" sz="2400" b="1" dirty="0">
                <a:solidFill>
                  <a:srgbClr val="000000"/>
                </a:solidFill>
                <a:latin typeface="Arial"/>
                <a:cs typeface="Arial"/>
              </a:rPr>
              <a:t>i</a:t>
            </a:r>
            <a:endParaRPr lang="de-DE" altLang="de-DE" sz="2400" b="1" dirty="0">
              <a:solidFill>
                <a:srgbClr val="000000"/>
              </a:solidFill>
              <a:latin typeface="Arial"/>
              <a:cs typeface="Arial"/>
            </a:endParaRPr>
          </a:p>
          <a:p>
            <a:pPr>
              <a:spcBef>
                <a:spcPts val="0"/>
              </a:spcBef>
              <a:spcAft>
                <a:spcPts val="2400"/>
              </a:spcAft>
              <a:defRPr/>
            </a:pPr>
            <a:r>
              <a:rPr lang="de-DE" altLang="de-DE" sz="2400" b="1" dirty="0">
                <a:solidFill>
                  <a:srgbClr val="FF0000"/>
                </a:solidFill>
                <a:latin typeface="Arial"/>
                <a:cs typeface="Arial"/>
              </a:rPr>
              <a:t>r</a:t>
            </a:r>
            <a:r>
              <a:rPr lang="en-GB" altLang="de-DE" sz="2400" b="1" dirty="0">
                <a:solidFill>
                  <a:srgbClr val="FF0000"/>
                </a:solidFill>
                <a:latin typeface="Arial"/>
                <a:cs typeface="Arial"/>
              </a:rPr>
              <a:t>ok </a:t>
            </a:r>
            <a:r>
              <a:rPr lang="en-GB" altLang="de-DE" sz="2400" b="1" dirty="0" err="1">
                <a:solidFill>
                  <a:srgbClr val="FF0000"/>
                </a:solidFill>
                <a:latin typeface="Arial"/>
                <a:cs typeface="Arial"/>
              </a:rPr>
              <a:t>prijave</a:t>
            </a:r>
            <a:r>
              <a:rPr lang="en-GB" altLang="de-DE" sz="2400" b="1" dirty="0">
                <a:solidFill>
                  <a:srgbClr val="FF0000"/>
                </a:solidFill>
                <a:latin typeface="Arial"/>
                <a:cs typeface="Arial"/>
              </a:rPr>
              <a:t>: 	15. </a:t>
            </a:r>
            <a:r>
              <a:rPr lang="en-GB" altLang="de-DE" sz="2400" b="1" dirty="0" err="1">
                <a:solidFill>
                  <a:srgbClr val="FF0000"/>
                </a:solidFill>
                <a:latin typeface="Arial"/>
                <a:cs typeface="Arial"/>
              </a:rPr>
              <a:t>studenog</a:t>
            </a:r>
            <a:r>
              <a:rPr lang="en-GB" altLang="de-DE" sz="2400" b="1" dirty="0">
                <a:solidFill>
                  <a:srgbClr val="FF0000"/>
                </a:solidFill>
                <a:latin typeface="Arial"/>
                <a:cs typeface="Arial"/>
              </a:rPr>
              <a:t> 2017. (06. – 11.2018.)</a:t>
            </a:r>
          </a:p>
          <a:p>
            <a:pPr marL="0" indent="0">
              <a:spcBef>
                <a:spcPts val="0"/>
              </a:spcBef>
              <a:spcAft>
                <a:spcPts val="2400"/>
              </a:spcAft>
              <a:buNone/>
              <a:defRPr/>
            </a:pPr>
            <a:r>
              <a:rPr lang="en-GB" altLang="de-DE" sz="2400" b="1" dirty="0">
                <a:solidFill>
                  <a:srgbClr val="FF0000"/>
                </a:solidFill>
                <a:latin typeface="Arial"/>
                <a:cs typeface="Arial"/>
              </a:rPr>
              <a:t>					</a:t>
            </a:r>
            <a:r>
              <a:rPr lang="en-GB" b="1" kern="0" dirty="0">
                <a:solidFill>
                  <a:srgbClr val="00B0F0"/>
                </a:solidFill>
                <a:latin typeface="Arial"/>
                <a:cs typeface="Arial"/>
                <a:sym typeface="Wingdings" panose="05000000000000000000" pitchFamily="2" charset="2"/>
              </a:rPr>
              <a:t>	</a:t>
            </a:r>
            <a:endParaRPr lang="de-DE" kern="0" dirty="0"/>
          </a:p>
        </p:txBody>
      </p:sp>
      <p:pic>
        <p:nvPicPr>
          <p:cNvPr id="15" name="Picture 2" descr="Brandenburger T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1535113"/>
            <a:ext cx="477876" cy="720000"/>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998427"/>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nhaltsplatzhalter 2"/>
          <p:cNvSpPr txBox="1">
            <a:spLocks/>
          </p:cNvSpPr>
          <p:nvPr/>
        </p:nvSpPr>
        <p:spPr bwMode="auto">
          <a:xfrm>
            <a:off x="788280" y="3300055"/>
            <a:ext cx="8185372" cy="2295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1200"/>
              </a:spcAft>
              <a:buNone/>
              <a:defRPr/>
            </a:pPr>
            <a:r>
              <a:rPr lang="en-GB" altLang="de-DE" b="1" dirty="0">
                <a:solidFill>
                  <a:schemeClr val="bg1">
                    <a:lumMod val="50000"/>
                  </a:schemeClr>
                </a:solidFill>
              </a:rPr>
              <a:t/>
            </a:r>
            <a:br>
              <a:rPr lang="en-GB" altLang="de-DE" b="1" dirty="0">
                <a:solidFill>
                  <a:schemeClr val="bg1">
                    <a:lumMod val="50000"/>
                  </a:schemeClr>
                </a:solidFill>
              </a:rPr>
            </a:br>
            <a:endParaRPr lang="en-GB" altLang="de-DE" sz="1800" dirty="0">
              <a:solidFill>
                <a:schemeClr val="bg1">
                  <a:lumMod val="50000"/>
                </a:schemeClr>
              </a:solidFill>
            </a:endParaRPr>
          </a:p>
          <a:p>
            <a:pPr>
              <a:spcBef>
                <a:spcPts val="0"/>
              </a:spcBef>
              <a:spcAft>
                <a:spcPts val="2400"/>
              </a:spcAft>
              <a:defRPr/>
            </a:pPr>
            <a:endParaRPr lang="en-GB" altLang="de-DE" sz="1800" dirty="0">
              <a:solidFill>
                <a:srgbClr val="FF0000"/>
              </a:solidFill>
            </a:endParaRPr>
          </a:p>
          <a:p>
            <a:pPr marL="0" indent="0">
              <a:spcAft>
                <a:spcPts val="1200"/>
              </a:spcAft>
              <a:buNone/>
              <a:defRPr/>
            </a:pPr>
            <a:endParaRPr lang="de-DE" kern="0" dirty="0"/>
          </a:p>
        </p:txBody>
      </p:sp>
      <p:sp>
        <p:nvSpPr>
          <p:cNvPr id="358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58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5844"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845" name="Titel 1"/>
          <p:cNvSpPr txBox="1">
            <a:spLocks/>
          </p:cNvSpPr>
          <p:nvPr/>
        </p:nvSpPr>
        <p:spPr bwMode="auto">
          <a:xfrm>
            <a:off x="530723" y="184943"/>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de-DE" altLang="de-DE" b="1" dirty="0" err="1">
                <a:solidFill>
                  <a:srgbClr val="000000"/>
                </a:solidFill>
                <a:latin typeface="Arial"/>
                <a:cs typeface="Arial"/>
              </a:rPr>
              <a:t>Studenti</a:t>
            </a:r>
            <a:r>
              <a:rPr lang="de-DE" altLang="de-DE" b="1" dirty="0">
                <a:solidFill>
                  <a:srgbClr val="000000"/>
                </a:solidFill>
                <a:latin typeface="Arial"/>
                <a:cs typeface="Arial"/>
              </a:rPr>
              <a:t>*, </a:t>
            </a:r>
            <a:r>
              <a:rPr lang="de-DE" altLang="de-DE" b="1" dirty="0" err="1">
                <a:solidFill>
                  <a:srgbClr val="000000"/>
                </a:solidFill>
                <a:latin typeface="Arial"/>
                <a:cs typeface="Arial"/>
              </a:rPr>
              <a:t>doktorandi</a:t>
            </a:r>
            <a:r>
              <a:rPr lang="de-DE" altLang="de-DE" b="1" dirty="0">
                <a:solidFill>
                  <a:srgbClr val="000000"/>
                </a:solidFill>
                <a:latin typeface="Arial"/>
                <a:cs typeface="Arial"/>
              </a:rPr>
              <a:t>, </a:t>
            </a:r>
            <a:r>
              <a:rPr lang="de-DE" altLang="de-DE" b="1" dirty="0" err="1">
                <a:solidFill>
                  <a:srgbClr val="000000"/>
                </a:solidFill>
                <a:latin typeface="Arial"/>
                <a:cs typeface="Arial"/>
              </a:rPr>
              <a:t>postdoc</a:t>
            </a:r>
            <a:r>
              <a:rPr lang="de-DE" altLang="de-DE" b="1" dirty="0">
                <a:solidFill>
                  <a:srgbClr val="000000"/>
                </a:solidFill>
                <a:latin typeface="Arial"/>
                <a:cs typeface="Arial"/>
              </a:rPr>
              <a:t> i </a:t>
            </a:r>
            <a:r>
              <a:rPr lang="de-DE" altLang="de-DE" b="1" dirty="0" err="1">
                <a:solidFill>
                  <a:srgbClr val="000000"/>
                </a:solidFill>
                <a:latin typeface="Arial"/>
                <a:cs typeface="Arial"/>
              </a:rPr>
              <a:t>junior</a:t>
            </a:r>
            <a:r>
              <a:rPr lang="de-DE" altLang="de-DE" b="1" dirty="0">
                <a:solidFill>
                  <a:srgbClr val="000000"/>
                </a:solidFill>
                <a:latin typeface="Arial"/>
                <a:cs typeface="Arial"/>
              </a:rPr>
              <a:t> </a:t>
            </a:r>
            <a:r>
              <a:rPr lang="de-DE" altLang="de-DE" b="1" dirty="0" err="1">
                <a:solidFill>
                  <a:srgbClr val="000000"/>
                </a:solidFill>
                <a:latin typeface="Arial"/>
                <a:cs typeface="Arial"/>
              </a:rPr>
              <a:t>researcher</a:t>
            </a:r>
            <a:endParaRPr lang="en-GB" altLang="de-DE" b="1" dirty="0">
              <a:solidFill>
                <a:srgbClr val="000000"/>
              </a:solidFill>
              <a:latin typeface="Arial"/>
              <a:cs typeface="Arial"/>
            </a:endParaRPr>
          </a:p>
          <a:p>
            <a:pPr>
              <a:lnSpc>
                <a:spcPct val="115000"/>
              </a:lnSpc>
            </a:pPr>
            <a:r>
              <a:rPr lang="en-BZ" altLang="de-DE" sz="1800" dirty="0">
                <a:solidFill>
                  <a:srgbClr val="000000"/>
                </a:solidFill>
                <a:latin typeface="Arial"/>
                <a:cs typeface="Arial"/>
              </a:rPr>
              <a:t>(*izniman slućaj)</a:t>
            </a:r>
            <a:r>
              <a:rPr lang="en-GB" altLang="de-DE" sz="1800" dirty="0">
                <a:solidFill>
                  <a:srgbClr val="FF0000"/>
                </a:solidFill>
                <a:latin typeface="Arial"/>
                <a:cs typeface="Arial"/>
              </a:rPr>
              <a:t> </a:t>
            </a:r>
          </a:p>
          <a:p>
            <a:pPr>
              <a:lnSpc>
                <a:spcPct val="115000"/>
              </a:lnSpc>
            </a:pPr>
            <a:endParaRPr lang="en-GB" altLang="de-DE" b="1" dirty="0">
              <a:solidFill>
                <a:srgbClr val="000000"/>
              </a:solidFill>
              <a:latin typeface="Arial"/>
              <a:cs typeface="Arial"/>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defTabSz="457200" eaLnBrk="1" hangingPunct="1">
              <a:spcBef>
                <a:spcPct val="0"/>
              </a:spcBef>
              <a:defRPr/>
            </a:pPr>
            <a:endParaRPr lang="de-DE">
              <a:solidFill>
                <a:srgbClr val="000000"/>
              </a:solidFill>
              <a:latin typeface="Arial" charset="0"/>
            </a:endParaRPr>
          </a:p>
        </p:txBody>
      </p:sp>
      <p:sp>
        <p:nvSpPr>
          <p:cNvPr id="14" name="Inhaltsplatzhalter 2"/>
          <p:cNvSpPr txBox="1">
            <a:spLocks/>
          </p:cNvSpPr>
          <p:nvPr/>
        </p:nvSpPr>
        <p:spPr bwMode="auto">
          <a:xfrm>
            <a:off x="1075716" y="1557168"/>
            <a:ext cx="7897936" cy="530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2400"/>
              </a:spcAft>
              <a:buNone/>
              <a:defRPr/>
            </a:pPr>
            <a:r>
              <a:rPr lang="en-BZ" sz="2400" b="1" i="1" dirty="0">
                <a:latin typeface="Arial"/>
                <a:cs typeface="Arial"/>
              </a:rPr>
              <a:t>Duži </a:t>
            </a:r>
            <a:r>
              <a:rPr lang="en-BZ" sz="2400" b="1" i="1" dirty="0" err="1">
                <a:latin typeface="Arial"/>
                <a:cs typeface="Arial"/>
              </a:rPr>
              <a:t>boravak</a:t>
            </a:r>
            <a:r>
              <a:rPr lang="en-BZ" sz="2400" b="1" i="1" dirty="0">
                <a:latin typeface="Arial"/>
                <a:cs typeface="Arial"/>
              </a:rPr>
              <a:t> </a:t>
            </a:r>
            <a:r>
              <a:rPr lang="en-BZ" sz="2400" b="1" i="1" dirty="0" err="1" smtClean="0">
                <a:latin typeface="Arial"/>
                <a:cs typeface="Arial"/>
              </a:rPr>
              <a:t>zna</a:t>
            </a:r>
            <a:r>
              <a:rPr lang="hr-HR" sz="2400" b="1" i="1" dirty="0" smtClean="0">
                <a:latin typeface="Arial"/>
                <a:cs typeface="Arial"/>
              </a:rPr>
              <a:t>n</a:t>
            </a:r>
            <a:r>
              <a:rPr lang="en-BZ" sz="2400" b="1" i="1" dirty="0" err="1" smtClean="0">
                <a:latin typeface="Arial"/>
                <a:cs typeface="Arial"/>
              </a:rPr>
              <a:t>stvenog</a:t>
            </a:r>
            <a:r>
              <a:rPr lang="en-BZ" sz="2400" b="1" i="1" dirty="0" smtClean="0">
                <a:latin typeface="Arial"/>
                <a:cs typeface="Arial"/>
              </a:rPr>
              <a:t> </a:t>
            </a:r>
            <a:r>
              <a:rPr lang="en-BZ" sz="2400" b="1" i="1" dirty="0">
                <a:latin typeface="Arial"/>
                <a:cs typeface="Arial"/>
              </a:rPr>
              <a:t>istra</a:t>
            </a:r>
            <a:r>
              <a:rPr lang="de-DE" sz="2400" b="1" i="1" dirty="0" err="1">
                <a:latin typeface="Arial"/>
                <a:cs typeface="Arial"/>
              </a:rPr>
              <a:t>ž</a:t>
            </a:r>
            <a:r>
              <a:rPr lang="en-BZ" sz="2400" b="1" i="1" dirty="0">
                <a:latin typeface="Arial"/>
                <a:cs typeface="Arial"/>
              </a:rPr>
              <a:t>ivanja</a:t>
            </a:r>
          </a:p>
          <a:p>
            <a:pPr>
              <a:spcBef>
                <a:spcPts val="0"/>
              </a:spcBef>
              <a:spcAft>
                <a:spcPts val="2400"/>
              </a:spcAft>
              <a:defRPr/>
            </a:pPr>
            <a:r>
              <a:rPr lang="en-BZ" altLang="de-DE" sz="2400" b="1" dirty="0">
                <a:solidFill>
                  <a:srgbClr val="000000"/>
                </a:solidFill>
                <a:latin typeface="Arial"/>
                <a:cs typeface="Arial"/>
              </a:rPr>
              <a:t>od 7 do 10 mjeseci</a:t>
            </a:r>
          </a:p>
          <a:p>
            <a:pPr>
              <a:spcBef>
                <a:spcPts val="0"/>
              </a:spcBef>
              <a:spcAft>
                <a:spcPts val="2400"/>
              </a:spcAft>
              <a:defRPr/>
            </a:pPr>
            <a:r>
              <a:rPr lang="en-GB" altLang="de-DE" sz="2400" b="1" dirty="0" smtClean="0">
                <a:solidFill>
                  <a:srgbClr val="000000"/>
                </a:solidFill>
                <a:latin typeface="Arial"/>
                <a:cs typeface="Arial"/>
              </a:rPr>
              <a:t>750 </a:t>
            </a:r>
            <a:r>
              <a:rPr lang="en-GB" altLang="de-DE" sz="2400" b="1" dirty="0">
                <a:solidFill>
                  <a:srgbClr val="000000"/>
                </a:solidFill>
                <a:latin typeface="Arial"/>
                <a:cs typeface="Arial"/>
              </a:rPr>
              <a:t>€ (student) / 1000 </a:t>
            </a:r>
            <a:r>
              <a:rPr lang="en-GB" altLang="de-DE" sz="2400" b="1" dirty="0" smtClean="0">
                <a:solidFill>
                  <a:srgbClr val="000000"/>
                </a:solidFill>
                <a:latin typeface="Arial"/>
                <a:cs typeface="Arial"/>
              </a:rPr>
              <a:t>(</a:t>
            </a:r>
            <a:r>
              <a:rPr lang="hr-HR" altLang="de-DE" sz="2400" b="1" dirty="0" smtClean="0">
                <a:solidFill>
                  <a:srgbClr val="000000"/>
                </a:solidFill>
                <a:latin typeface="Arial"/>
                <a:cs typeface="Arial"/>
              </a:rPr>
              <a:t>za </a:t>
            </a:r>
            <a:r>
              <a:rPr lang="en-GB" altLang="de-DE" sz="2400" b="1" dirty="0" err="1" smtClean="0">
                <a:solidFill>
                  <a:srgbClr val="000000"/>
                </a:solidFill>
                <a:latin typeface="Arial"/>
                <a:cs typeface="Arial"/>
              </a:rPr>
              <a:t>sve</a:t>
            </a:r>
            <a:r>
              <a:rPr lang="en-GB" altLang="de-DE" sz="2400" b="1" dirty="0" smtClean="0">
                <a:solidFill>
                  <a:srgbClr val="000000"/>
                </a:solidFill>
                <a:latin typeface="Arial"/>
                <a:cs typeface="Arial"/>
              </a:rPr>
              <a:t> </a:t>
            </a:r>
            <a:r>
              <a:rPr lang="en-GB" altLang="de-DE" sz="2400" b="1" dirty="0" err="1">
                <a:solidFill>
                  <a:srgbClr val="000000"/>
                </a:solidFill>
                <a:latin typeface="Arial"/>
                <a:cs typeface="Arial"/>
              </a:rPr>
              <a:t>ostale</a:t>
            </a:r>
            <a:r>
              <a:rPr lang="en-GB" altLang="de-DE" sz="2400" b="1" dirty="0">
                <a:solidFill>
                  <a:srgbClr val="000000"/>
                </a:solidFill>
                <a:latin typeface="Arial"/>
                <a:cs typeface="Arial"/>
              </a:rPr>
              <a:t>) € </a:t>
            </a:r>
            <a:r>
              <a:rPr lang="en-GB" altLang="de-DE" sz="2400" b="1" dirty="0" err="1">
                <a:solidFill>
                  <a:srgbClr val="000000"/>
                </a:solidFill>
                <a:latin typeface="Arial"/>
                <a:cs typeface="Arial"/>
              </a:rPr>
              <a:t>mjese</a:t>
            </a:r>
            <a:r>
              <a:rPr lang="de-DE" sz="2400" b="1" dirty="0" err="1">
                <a:solidFill>
                  <a:srgbClr val="000000"/>
                </a:solidFill>
                <a:latin typeface="Arial"/>
                <a:cs typeface="Arial"/>
              </a:rPr>
              <a:t>čno</a:t>
            </a:r>
            <a:r>
              <a:rPr lang="de-DE" sz="2400" b="1" dirty="0">
                <a:solidFill>
                  <a:srgbClr val="000000"/>
                </a:solidFill>
                <a:latin typeface="Arial"/>
                <a:cs typeface="Arial"/>
              </a:rPr>
              <a:t>, </a:t>
            </a:r>
            <a:r>
              <a:rPr lang="de-DE" altLang="de-DE" sz="2400" b="1" dirty="0" err="1">
                <a:solidFill>
                  <a:srgbClr val="000000"/>
                </a:solidFill>
                <a:latin typeface="Arial"/>
                <a:cs typeface="Arial"/>
              </a:rPr>
              <a:t>zdrastveno</a:t>
            </a:r>
            <a:r>
              <a:rPr lang="de-DE" altLang="de-DE" sz="2400" b="1" dirty="0">
                <a:solidFill>
                  <a:srgbClr val="000000"/>
                </a:solidFill>
                <a:latin typeface="Arial"/>
                <a:cs typeface="Arial"/>
              </a:rPr>
              <a:t> </a:t>
            </a:r>
            <a:r>
              <a:rPr lang="de-DE" altLang="de-DE" sz="2400" b="1" dirty="0" err="1">
                <a:solidFill>
                  <a:srgbClr val="000000"/>
                </a:solidFill>
                <a:latin typeface="Arial"/>
                <a:cs typeface="Arial"/>
              </a:rPr>
              <a:t>osiguranje</a:t>
            </a:r>
            <a:r>
              <a:rPr lang="de-DE" altLang="de-DE" sz="2400" b="1" dirty="0">
                <a:solidFill>
                  <a:srgbClr val="000000"/>
                </a:solidFill>
                <a:latin typeface="Arial"/>
                <a:cs typeface="Arial"/>
              </a:rPr>
              <a:t> i </a:t>
            </a:r>
            <a:r>
              <a:rPr lang="de-DE" altLang="de-DE" sz="2400" b="1" dirty="0" err="1">
                <a:solidFill>
                  <a:srgbClr val="000000"/>
                </a:solidFill>
                <a:latin typeface="Arial"/>
                <a:cs typeface="Arial"/>
              </a:rPr>
              <a:t>putne</a:t>
            </a:r>
            <a:r>
              <a:rPr lang="de-DE" altLang="de-DE" sz="2400" b="1" dirty="0">
                <a:solidFill>
                  <a:srgbClr val="000000"/>
                </a:solidFill>
                <a:latin typeface="Arial"/>
                <a:cs typeface="Arial"/>
              </a:rPr>
              <a:t> </a:t>
            </a:r>
            <a:r>
              <a:rPr lang="de-DE" altLang="de-DE" sz="2400" b="1" dirty="0" err="1">
                <a:solidFill>
                  <a:srgbClr val="000000"/>
                </a:solidFill>
                <a:latin typeface="Arial"/>
                <a:cs typeface="Arial"/>
              </a:rPr>
              <a:t>tro</a:t>
            </a:r>
            <a:r>
              <a:rPr lang="de-DE" sz="2400" b="1" dirty="0" err="1">
                <a:latin typeface="Arial"/>
                <a:cs typeface="Arial"/>
              </a:rPr>
              <a:t>š</a:t>
            </a:r>
            <a:r>
              <a:rPr lang="de-DE" altLang="de-DE" sz="2400" b="1" dirty="0" err="1">
                <a:solidFill>
                  <a:srgbClr val="000000"/>
                </a:solidFill>
                <a:latin typeface="Arial"/>
                <a:cs typeface="Arial"/>
              </a:rPr>
              <a:t>kove</a:t>
            </a:r>
            <a:endParaRPr lang="de-DE" altLang="de-DE" sz="2400" b="1" dirty="0">
              <a:solidFill>
                <a:srgbClr val="000000"/>
              </a:solidFill>
              <a:latin typeface="Arial"/>
              <a:cs typeface="Arial"/>
            </a:endParaRPr>
          </a:p>
          <a:p>
            <a:pPr>
              <a:spcBef>
                <a:spcPts val="0"/>
              </a:spcBef>
              <a:spcAft>
                <a:spcPts val="2400"/>
              </a:spcAft>
              <a:defRPr/>
            </a:pPr>
            <a:r>
              <a:rPr lang="de-DE" sz="2400" b="1" dirty="0" err="1">
                <a:solidFill>
                  <a:srgbClr val="000000"/>
                </a:solidFill>
                <a:latin typeface="Arial"/>
                <a:cs typeface="Arial"/>
              </a:rPr>
              <a:t>datum</a:t>
            </a:r>
            <a:r>
              <a:rPr lang="de-DE" sz="2400" b="1" dirty="0">
                <a:solidFill>
                  <a:srgbClr val="000000"/>
                </a:solidFill>
                <a:latin typeface="Arial"/>
                <a:cs typeface="Arial"/>
              </a:rPr>
              <a:t> </a:t>
            </a:r>
            <a:r>
              <a:rPr lang="de-DE" sz="2400" b="1" dirty="0" err="1">
                <a:solidFill>
                  <a:srgbClr val="000000"/>
                </a:solidFill>
                <a:latin typeface="Arial"/>
                <a:cs typeface="Arial"/>
              </a:rPr>
              <a:t>diplome</a:t>
            </a:r>
            <a:r>
              <a:rPr lang="de-DE" sz="2400" b="1" dirty="0">
                <a:solidFill>
                  <a:srgbClr val="000000"/>
                </a:solidFill>
                <a:latin typeface="Arial"/>
                <a:cs typeface="Arial"/>
              </a:rPr>
              <a:t>/</a:t>
            </a:r>
            <a:r>
              <a:rPr lang="de-DE" sz="2400" b="1" dirty="0" err="1">
                <a:solidFill>
                  <a:srgbClr val="000000"/>
                </a:solidFill>
                <a:latin typeface="Arial"/>
                <a:cs typeface="Arial"/>
              </a:rPr>
              <a:t>doktorata</a:t>
            </a:r>
            <a:r>
              <a:rPr lang="de-DE" sz="2400" b="1" dirty="0">
                <a:solidFill>
                  <a:srgbClr val="000000"/>
                </a:solidFill>
                <a:latin typeface="Arial"/>
                <a:cs typeface="Arial"/>
              </a:rPr>
              <a:t>: ne </a:t>
            </a:r>
            <a:r>
              <a:rPr lang="de-DE" sz="2400" b="1" dirty="0" err="1">
                <a:solidFill>
                  <a:srgbClr val="000000"/>
                </a:solidFill>
                <a:latin typeface="Arial"/>
                <a:cs typeface="Arial"/>
              </a:rPr>
              <a:t>du</a:t>
            </a:r>
            <a:r>
              <a:rPr lang="de-DE" sz="2400" b="1" dirty="0" err="1"/>
              <a:t>ž</a:t>
            </a:r>
            <a:r>
              <a:rPr lang="de-DE" sz="2400" b="1" dirty="0" err="1">
                <a:solidFill>
                  <a:srgbClr val="000000"/>
                </a:solidFill>
                <a:latin typeface="Arial"/>
                <a:cs typeface="Arial"/>
              </a:rPr>
              <a:t>e</a:t>
            </a:r>
            <a:r>
              <a:rPr lang="de-DE" sz="2400" b="1" dirty="0">
                <a:solidFill>
                  <a:srgbClr val="000000"/>
                </a:solidFill>
                <a:latin typeface="Arial"/>
                <a:cs typeface="Arial"/>
              </a:rPr>
              <a:t> </a:t>
            </a:r>
            <a:r>
              <a:rPr lang="de-DE" sz="2400" b="1" dirty="0" err="1">
                <a:solidFill>
                  <a:srgbClr val="000000"/>
                </a:solidFill>
                <a:latin typeface="Arial"/>
                <a:cs typeface="Arial"/>
              </a:rPr>
              <a:t>od</a:t>
            </a:r>
            <a:r>
              <a:rPr lang="de-DE" sz="2400" b="1" dirty="0">
                <a:solidFill>
                  <a:srgbClr val="000000"/>
                </a:solidFill>
                <a:latin typeface="Arial"/>
                <a:cs typeface="Arial"/>
              </a:rPr>
              <a:t> 6 / 2 </a:t>
            </a:r>
            <a:r>
              <a:rPr lang="de-DE" sz="2400" b="1" dirty="0" err="1">
                <a:solidFill>
                  <a:srgbClr val="000000"/>
                </a:solidFill>
                <a:latin typeface="Arial"/>
                <a:cs typeface="Arial"/>
              </a:rPr>
              <a:t>godina</a:t>
            </a:r>
            <a:endParaRPr lang="de-DE" sz="2400" b="1" dirty="0">
              <a:solidFill>
                <a:srgbClr val="000000"/>
              </a:solidFill>
              <a:latin typeface="Arial"/>
              <a:cs typeface="Arial"/>
            </a:endParaRPr>
          </a:p>
          <a:p>
            <a:pPr>
              <a:spcBef>
                <a:spcPts val="0"/>
              </a:spcBef>
              <a:spcAft>
                <a:spcPts val="2400"/>
              </a:spcAft>
              <a:defRPr/>
            </a:pPr>
            <a:r>
              <a:rPr lang="de-DE" sz="2400" b="1" dirty="0" err="1">
                <a:solidFill>
                  <a:srgbClr val="000000"/>
                </a:solidFill>
                <a:latin typeface="Arial"/>
                <a:cs typeface="Arial"/>
              </a:rPr>
              <a:t>datum</a:t>
            </a:r>
            <a:r>
              <a:rPr lang="de-DE" sz="2400" b="1" dirty="0">
                <a:solidFill>
                  <a:srgbClr val="000000"/>
                </a:solidFill>
                <a:latin typeface="Arial"/>
                <a:cs typeface="Arial"/>
              </a:rPr>
              <a:t> </a:t>
            </a:r>
            <a:r>
              <a:rPr lang="de-DE" sz="2400" b="1" dirty="0" err="1">
                <a:solidFill>
                  <a:srgbClr val="000000"/>
                </a:solidFill>
                <a:latin typeface="Arial"/>
                <a:cs typeface="Arial"/>
              </a:rPr>
              <a:t>prijave</a:t>
            </a:r>
            <a:r>
              <a:rPr lang="de-DE" sz="2400" b="1" dirty="0">
                <a:solidFill>
                  <a:srgbClr val="000000"/>
                </a:solidFill>
                <a:latin typeface="Arial"/>
                <a:cs typeface="Arial"/>
              </a:rPr>
              <a:t> </a:t>
            </a:r>
            <a:r>
              <a:rPr lang="de-DE" sz="2400" b="1" dirty="0" err="1">
                <a:solidFill>
                  <a:srgbClr val="000000"/>
                </a:solidFill>
                <a:latin typeface="Arial"/>
                <a:cs typeface="Arial"/>
              </a:rPr>
              <a:t>doktorata</a:t>
            </a:r>
            <a:r>
              <a:rPr lang="de-DE" sz="2400" b="1" dirty="0">
                <a:solidFill>
                  <a:srgbClr val="000000"/>
                </a:solidFill>
                <a:latin typeface="Arial"/>
                <a:cs typeface="Arial"/>
              </a:rPr>
              <a:t>: ne </a:t>
            </a:r>
            <a:r>
              <a:rPr lang="de-DE" sz="2400" b="1" dirty="0" err="1">
                <a:solidFill>
                  <a:srgbClr val="000000"/>
                </a:solidFill>
                <a:latin typeface="Arial"/>
                <a:cs typeface="Arial"/>
              </a:rPr>
              <a:t>du</a:t>
            </a:r>
            <a:r>
              <a:rPr lang="de-DE" sz="2400" b="1" dirty="0" err="1"/>
              <a:t>ž</a:t>
            </a:r>
            <a:r>
              <a:rPr lang="de-DE" sz="2400" b="1" dirty="0" err="1">
                <a:solidFill>
                  <a:srgbClr val="000000"/>
                </a:solidFill>
                <a:latin typeface="Arial"/>
                <a:cs typeface="Arial"/>
              </a:rPr>
              <a:t>e</a:t>
            </a:r>
            <a:r>
              <a:rPr lang="de-DE" sz="2400" b="1" dirty="0">
                <a:solidFill>
                  <a:srgbClr val="000000"/>
                </a:solidFill>
                <a:latin typeface="Arial"/>
                <a:cs typeface="Arial"/>
              </a:rPr>
              <a:t> </a:t>
            </a:r>
            <a:r>
              <a:rPr lang="de-DE" sz="2400" b="1" dirty="0" err="1">
                <a:solidFill>
                  <a:srgbClr val="000000"/>
                </a:solidFill>
                <a:latin typeface="Arial"/>
                <a:cs typeface="Arial"/>
              </a:rPr>
              <a:t>od</a:t>
            </a:r>
            <a:r>
              <a:rPr lang="de-DE" sz="2400" b="1" dirty="0">
                <a:solidFill>
                  <a:srgbClr val="000000"/>
                </a:solidFill>
                <a:latin typeface="Arial"/>
                <a:cs typeface="Arial"/>
              </a:rPr>
              <a:t> 3 </a:t>
            </a:r>
            <a:r>
              <a:rPr lang="de-DE" sz="2400" b="1" dirty="0" err="1">
                <a:solidFill>
                  <a:srgbClr val="000000"/>
                </a:solidFill>
                <a:latin typeface="Arial"/>
                <a:cs typeface="Arial"/>
              </a:rPr>
              <a:t>godina</a:t>
            </a:r>
            <a:r>
              <a:rPr lang="de-DE" sz="2400" b="1" dirty="0">
                <a:solidFill>
                  <a:srgbClr val="000000"/>
                </a:solidFill>
                <a:latin typeface="Arial"/>
                <a:cs typeface="Arial"/>
              </a:rPr>
              <a:t> </a:t>
            </a:r>
            <a:endParaRPr lang="de-DE" altLang="de-DE" sz="2400" b="1" dirty="0">
              <a:solidFill>
                <a:srgbClr val="000000"/>
              </a:solidFill>
              <a:latin typeface="Arial"/>
              <a:cs typeface="Arial"/>
            </a:endParaRPr>
          </a:p>
          <a:p>
            <a:pPr>
              <a:spcBef>
                <a:spcPts val="0"/>
              </a:spcBef>
              <a:spcAft>
                <a:spcPts val="2400"/>
              </a:spcAft>
              <a:defRPr/>
            </a:pPr>
            <a:r>
              <a:rPr lang="de-DE" altLang="de-DE" sz="2400" b="1" dirty="0">
                <a:solidFill>
                  <a:srgbClr val="FF0000"/>
                </a:solidFill>
                <a:latin typeface="Arial"/>
                <a:cs typeface="Arial"/>
              </a:rPr>
              <a:t>r</a:t>
            </a:r>
            <a:r>
              <a:rPr lang="en-GB" altLang="de-DE" sz="2400" b="1" dirty="0">
                <a:solidFill>
                  <a:srgbClr val="FF0000"/>
                </a:solidFill>
                <a:latin typeface="Arial"/>
                <a:cs typeface="Arial"/>
              </a:rPr>
              <a:t>ok </a:t>
            </a:r>
            <a:r>
              <a:rPr lang="en-GB" altLang="de-DE" sz="2400" b="1" dirty="0" err="1">
                <a:solidFill>
                  <a:srgbClr val="FF0000"/>
                </a:solidFill>
                <a:latin typeface="Arial"/>
                <a:cs typeface="Arial"/>
              </a:rPr>
              <a:t>prijave</a:t>
            </a:r>
            <a:r>
              <a:rPr lang="en-GB" altLang="de-DE" sz="2400" b="1" dirty="0">
                <a:solidFill>
                  <a:srgbClr val="FF0000"/>
                </a:solidFill>
                <a:latin typeface="Arial"/>
                <a:cs typeface="Arial"/>
              </a:rPr>
              <a:t>: 15. </a:t>
            </a:r>
            <a:r>
              <a:rPr lang="en-GB" altLang="de-DE" sz="2400" b="1" dirty="0" err="1">
                <a:solidFill>
                  <a:srgbClr val="FF0000"/>
                </a:solidFill>
                <a:latin typeface="Arial"/>
                <a:cs typeface="Arial"/>
              </a:rPr>
              <a:t>studenog</a:t>
            </a:r>
            <a:r>
              <a:rPr lang="en-GB" altLang="de-DE" sz="2400" b="1" dirty="0">
                <a:solidFill>
                  <a:srgbClr val="FF0000"/>
                </a:solidFill>
                <a:latin typeface="Arial"/>
                <a:cs typeface="Arial"/>
              </a:rPr>
              <a:t> 2017.  </a:t>
            </a:r>
          </a:p>
          <a:p>
            <a:pPr marL="0" indent="0">
              <a:spcBef>
                <a:spcPts val="0"/>
              </a:spcBef>
              <a:spcAft>
                <a:spcPts val="2400"/>
              </a:spcAft>
              <a:buNone/>
              <a:defRPr/>
            </a:pPr>
            <a:r>
              <a:rPr lang="en-GB" b="1" kern="0" dirty="0">
                <a:solidFill>
                  <a:srgbClr val="00B0F0"/>
                </a:solidFill>
                <a:latin typeface="Arial"/>
                <a:cs typeface="Arial"/>
                <a:sym typeface="Wingdings" panose="05000000000000000000" pitchFamily="2" charset="2"/>
              </a:rPr>
              <a:t>	</a:t>
            </a:r>
            <a:endParaRPr lang="de-DE" kern="0" dirty="0"/>
          </a:p>
        </p:txBody>
      </p:sp>
      <p:pic>
        <p:nvPicPr>
          <p:cNvPr id="15" name="Picture 2" descr="Brandenburger T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1535113"/>
            <a:ext cx="477876" cy="720000"/>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74690" y="6401461"/>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714738"/>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2771"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2772"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6400" y="-2052638"/>
            <a:ext cx="4775200" cy="46640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3" name="Titel 1"/>
          <p:cNvSpPr txBox="1">
            <a:spLocks/>
          </p:cNvSpPr>
          <p:nvPr/>
        </p:nvSpPr>
        <p:spPr bwMode="auto">
          <a:xfrm>
            <a:off x="0" y="228601"/>
            <a:ext cx="8456613" cy="1184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de-DE" altLang="de-DE" sz="2800" b="1" dirty="0">
                <a:solidFill>
                  <a:srgbClr val="000000"/>
                </a:solidFill>
                <a:latin typeface="Arial" pitchFamily="34" charset="0"/>
              </a:rPr>
              <a:t>Stipendije DAAD-a za </a:t>
            </a:r>
            <a:r>
              <a:rPr lang="hr-HR" altLang="de-DE" sz="2800" b="1" dirty="0" smtClean="0">
                <a:solidFill>
                  <a:srgbClr val="000000"/>
                </a:solidFill>
                <a:latin typeface="Arial" pitchFamily="34" charset="0"/>
              </a:rPr>
              <a:t>znan</a:t>
            </a:r>
            <a:r>
              <a:rPr lang="de-DE" altLang="de-DE" sz="2800" b="1" dirty="0" smtClean="0">
                <a:solidFill>
                  <a:srgbClr val="000000"/>
                </a:solidFill>
                <a:latin typeface="Arial" pitchFamily="34" charset="0"/>
              </a:rPr>
              <a:t>s</a:t>
            </a:r>
            <a:r>
              <a:rPr lang="hr-HR" altLang="de-DE" sz="2800" b="1" dirty="0" smtClean="0">
                <a:solidFill>
                  <a:srgbClr val="000000"/>
                </a:solidFill>
                <a:latin typeface="Arial" pitchFamily="34" charset="0"/>
              </a:rPr>
              <a:t>tvenike i </a:t>
            </a:r>
          </a:p>
          <a:p>
            <a:pPr>
              <a:lnSpc>
                <a:spcPct val="115000"/>
              </a:lnSpc>
            </a:pPr>
            <a:r>
              <a:rPr lang="de-DE" altLang="de-DE" sz="2800" b="1" dirty="0" smtClean="0">
                <a:solidFill>
                  <a:srgbClr val="000000"/>
                </a:solidFill>
                <a:latin typeface="Arial" pitchFamily="34" charset="0"/>
              </a:rPr>
              <a:t>profesore</a:t>
            </a:r>
            <a:endParaRPr lang="hr-HR" altLang="de-DE" sz="2800" b="1" dirty="0">
              <a:solidFill>
                <a:srgbClr val="000000"/>
              </a:solidFill>
              <a:latin typeface="Arial" pitchFamily="34" charset="0"/>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defTabSz="457200" eaLnBrk="1" hangingPunct="1">
              <a:spcBef>
                <a:spcPct val="0"/>
              </a:spcBef>
              <a:defRPr/>
            </a:pPr>
            <a:endParaRPr lang="de-DE">
              <a:solidFill>
                <a:srgbClr val="000000"/>
              </a:solidFill>
              <a:latin typeface="Arial" charset="0"/>
            </a:endParaRPr>
          </a:p>
        </p:txBody>
      </p:sp>
      <p:sp>
        <p:nvSpPr>
          <p:cNvPr id="9" name="Inhaltsplatzhalter 2"/>
          <p:cNvSpPr txBox="1">
            <a:spLocks/>
          </p:cNvSpPr>
          <p:nvPr/>
        </p:nvSpPr>
        <p:spPr bwMode="auto">
          <a:xfrm>
            <a:off x="827088" y="1219200"/>
            <a:ext cx="8065392" cy="49461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a:spcAft>
                <a:spcPts val="1200"/>
              </a:spcAft>
              <a:defRPr/>
            </a:pPr>
            <a:r>
              <a:rPr lang="de-DE" altLang="de-DE" sz="2200" b="1" dirty="0">
                <a:solidFill>
                  <a:srgbClr val="000000"/>
                </a:solidFill>
              </a:rPr>
              <a:t>Boravak</a:t>
            </a:r>
            <a:r>
              <a:rPr lang="en-BZ" sz="2200" b="1" dirty="0"/>
              <a:t> </a:t>
            </a:r>
            <a:r>
              <a:rPr lang="en-BZ" sz="2200" b="1" dirty="0" err="1"/>
              <a:t>znanstvenih</a:t>
            </a:r>
            <a:r>
              <a:rPr lang="en-BZ" sz="2200" b="1" dirty="0"/>
              <a:t> istra</a:t>
            </a:r>
            <a:r>
              <a:rPr lang="de-DE" sz="2200" b="1" dirty="0" err="1"/>
              <a:t>ž</a:t>
            </a:r>
            <a:r>
              <a:rPr lang="en-BZ" sz="2200" b="1" dirty="0"/>
              <a:t>ivanja</a:t>
            </a:r>
            <a:endParaRPr lang="de-DE" altLang="de-DE" sz="2200" b="1" dirty="0">
              <a:solidFill>
                <a:srgbClr val="000000"/>
              </a:solidFill>
            </a:endParaRPr>
          </a:p>
          <a:p>
            <a:pPr lvl="1">
              <a:spcAft>
                <a:spcPts val="1200"/>
              </a:spcAft>
              <a:defRPr/>
            </a:pPr>
            <a:r>
              <a:rPr lang="de-DE" altLang="de-DE" sz="2200" b="1" dirty="0">
                <a:solidFill>
                  <a:srgbClr val="000000"/>
                </a:solidFill>
              </a:rPr>
              <a:t>od 1 do 3 </a:t>
            </a:r>
            <a:r>
              <a:rPr lang="de-DE" altLang="de-DE" sz="2200" b="1" dirty="0" smtClean="0">
                <a:solidFill>
                  <a:srgbClr val="000000"/>
                </a:solidFill>
              </a:rPr>
              <a:t>mjeseca</a:t>
            </a:r>
            <a:endParaRPr lang="de-DE" altLang="de-DE" sz="2200" b="1" dirty="0">
              <a:solidFill>
                <a:srgbClr val="000000"/>
              </a:solidFill>
            </a:endParaRPr>
          </a:p>
          <a:p>
            <a:pPr lvl="1">
              <a:spcAft>
                <a:spcPts val="1200"/>
              </a:spcAft>
              <a:defRPr/>
            </a:pPr>
            <a:r>
              <a:rPr lang="de-DE" altLang="de-DE" sz="2200" b="1" dirty="0">
                <a:solidFill>
                  <a:srgbClr val="000000"/>
                </a:solidFill>
              </a:rPr>
              <a:t>do 2.150 € </a:t>
            </a:r>
            <a:r>
              <a:rPr lang="de-DE" altLang="de-DE" sz="2200" b="1" dirty="0" err="1">
                <a:solidFill>
                  <a:srgbClr val="000000"/>
                </a:solidFill>
              </a:rPr>
              <a:t>mjese</a:t>
            </a:r>
            <a:r>
              <a:rPr lang="de-DE" sz="2200" b="1" dirty="0" err="1"/>
              <a:t>čno</a:t>
            </a:r>
            <a:endParaRPr lang="de-DE" altLang="de-DE" sz="2200" b="1" dirty="0">
              <a:solidFill>
                <a:srgbClr val="000000"/>
              </a:solidFill>
            </a:endParaRPr>
          </a:p>
          <a:p>
            <a:pPr lvl="1">
              <a:spcAft>
                <a:spcPts val="1200"/>
              </a:spcAft>
              <a:defRPr/>
            </a:pPr>
            <a:r>
              <a:rPr lang="de-DE" altLang="de-DE" sz="2200" b="1" dirty="0">
                <a:solidFill>
                  <a:srgbClr val="000000"/>
                </a:solidFill>
              </a:rPr>
              <a:t>jed</a:t>
            </a:r>
            <a:r>
              <a:rPr lang="hr-HR" altLang="de-DE" sz="2200" b="1" dirty="0">
                <a:solidFill>
                  <a:srgbClr val="000000"/>
                </a:solidFill>
              </a:rPr>
              <a:t>nom</a:t>
            </a:r>
            <a:r>
              <a:rPr lang="de-DE" altLang="de-DE" sz="2200" b="1" dirty="0">
                <a:solidFill>
                  <a:srgbClr val="000000"/>
                </a:solidFill>
              </a:rPr>
              <a:t> u tri godine</a:t>
            </a:r>
          </a:p>
          <a:p>
            <a:pPr lvl="1">
              <a:spcAft>
                <a:spcPts val="1200"/>
              </a:spcAft>
              <a:defRPr/>
            </a:pPr>
            <a:endParaRPr lang="de-DE" altLang="de-DE" sz="2200" b="1" dirty="0">
              <a:solidFill>
                <a:srgbClr val="000000"/>
              </a:solidFill>
            </a:endParaRPr>
          </a:p>
          <a:p>
            <a:pPr>
              <a:spcAft>
                <a:spcPts val="1200"/>
              </a:spcAft>
              <a:defRPr/>
            </a:pPr>
            <a:r>
              <a:rPr lang="de-DE" altLang="de-DE" sz="2200" b="1" dirty="0">
                <a:solidFill>
                  <a:srgbClr val="000000"/>
                </a:solidFill>
              </a:rPr>
              <a:t>Putovanje s grupom od 10 do 15 studenata: </a:t>
            </a:r>
          </a:p>
          <a:p>
            <a:pPr lvl="1">
              <a:spcAft>
                <a:spcPts val="1200"/>
              </a:spcAft>
              <a:defRPr/>
            </a:pPr>
            <a:r>
              <a:rPr lang="de-DE" altLang="de-DE" sz="2200" b="1" dirty="0">
                <a:solidFill>
                  <a:srgbClr val="000000"/>
                </a:solidFill>
              </a:rPr>
              <a:t>7-12 </a:t>
            </a:r>
            <a:r>
              <a:rPr lang="de-DE" altLang="de-DE" sz="2200" b="1" dirty="0" err="1">
                <a:solidFill>
                  <a:srgbClr val="000000"/>
                </a:solidFill>
              </a:rPr>
              <a:t>dana</a:t>
            </a:r>
            <a:r>
              <a:rPr lang="de-DE" altLang="de-DE" sz="2200" b="1" dirty="0">
                <a:solidFill>
                  <a:srgbClr val="000000"/>
                </a:solidFill>
              </a:rPr>
              <a:t>  </a:t>
            </a:r>
          </a:p>
          <a:p>
            <a:pPr lvl="1">
              <a:spcAft>
                <a:spcPts val="1200"/>
              </a:spcAft>
              <a:defRPr/>
            </a:pPr>
            <a:r>
              <a:rPr lang="de-DE" altLang="de-DE" sz="2200" b="1" dirty="0">
                <a:solidFill>
                  <a:srgbClr val="000000"/>
                </a:solidFill>
              </a:rPr>
              <a:t>pau</a:t>
            </a:r>
            <a:r>
              <a:rPr lang="de-DE" sz="2200" b="1" dirty="0"/>
              <a:t>š</a:t>
            </a:r>
            <a:r>
              <a:rPr lang="de-DE" altLang="de-DE" sz="2200" b="1" dirty="0">
                <a:solidFill>
                  <a:srgbClr val="000000"/>
                </a:solidFill>
              </a:rPr>
              <a:t>alni iznos: 50 € dnevno po </a:t>
            </a:r>
            <a:r>
              <a:rPr lang="de-DE" altLang="de-DE" sz="2200" b="1" dirty="0" smtClean="0">
                <a:solidFill>
                  <a:srgbClr val="000000"/>
                </a:solidFill>
              </a:rPr>
              <a:t>osobi</a:t>
            </a:r>
            <a:endParaRPr lang="hr-HR" altLang="de-DE" sz="2200" b="1" dirty="0" smtClean="0">
              <a:solidFill>
                <a:srgbClr val="000000"/>
              </a:solidFill>
            </a:endParaRPr>
          </a:p>
          <a:p>
            <a:pPr lvl="1">
              <a:spcAft>
                <a:spcPts val="1200"/>
              </a:spcAft>
              <a:defRPr/>
            </a:pPr>
            <a:endParaRPr lang="de-DE" altLang="de-DE" sz="2200" dirty="0">
              <a:solidFill>
                <a:srgbClr val="000000"/>
              </a:solidFill>
            </a:endParaRPr>
          </a:p>
          <a:p>
            <a:pPr>
              <a:spcAft>
                <a:spcPts val="1200"/>
              </a:spcAft>
              <a:defRPr/>
            </a:pPr>
            <a:r>
              <a:rPr lang="de-DE" altLang="de-DE" sz="2200" b="1" dirty="0">
                <a:solidFill>
                  <a:srgbClr val="000000"/>
                </a:solidFill>
              </a:rPr>
              <a:t>*Visiting </a:t>
            </a:r>
            <a:r>
              <a:rPr lang="hr-HR" altLang="de-DE" sz="2200" b="1" dirty="0" smtClean="0">
                <a:solidFill>
                  <a:srgbClr val="000000"/>
                </a:solidFill>
              </a:rPr>
              <a:t>lectureships / Visiting </a:t>
            </a:r>
            <a:r>
              <a:rPr lang="de-DE" altLang="de-DE" sz="2200" b="1" dirty="0" smtClean="0">
                <a:solidFill>
                  <a:srgbClr val="000000"/>
                </a:solidFill>
              </a:rPr>
              <a:t>professor</a:t>
            </a:r>
            <a:r>
              <a:rPr lang="hr-HR" altLang="de-DE" sz="2200" b="1" dirty="0" smtClean="0">
                <a:solidFill>
                  <a:srgbClr val="000000"/>
                </a:solidFill>
              </a:rPr>
              <a:t>ships</a:t>
            </a:r>
            <a:r>
              <a:rPr lang="de-DE" altLang="de-DE" sz="2200" b="1" dirty="0" smtClean="0">
                <a:solidFill>
                  <a:srgbClr val="000000"/>
                </a:solidFill>
              </a:rPr>
              <a:t>“</a:t>
            </a:r>
            <a:endParaRPr lang="de-DE" altLang="de-DE" sz="2200" dirty="0">
              <a:solidFill>
                <a:srgbClr val="000000"/>
              </a:solidFill>
            </a:endParaRPr>
          </a:p>
        </p:txBody>
      </p:sp>
      <p:pic>
        <p:nvPicPr>
          <p:cNvPr id="8" name="Bild 13" descr="DAAD Logo 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15278011"/>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endParaRPr lang="en-US" altLang="de-DE" sz="1800">
              <a:solidFill>
                <a:srgbClr val="000000"/>
              </a:solidFill>
              <a:latin typeface="Arial" pitchFamily="34" charset="0"/>
            </a:endParaRPr>
          </a:p>
        </p:txBody>
      </p:sp>
      <p:sp>
        <p:nvSpPr>
          <p:cNvPr id="32771"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endParaRPr lang="en-US" altLang="de-DE" sz="1800">
              <a:solidFill>
                <a:srgbClr val="000000"/>
              </a:solidFill>
              <a:latin typeface="Arial" pitchFamily="34" charset="0"/>
            </a:endParaRPr>
          </a:p>
        </p:txBody>
      </p:sp>
      <p:pic>
        <p:nvPicPr>
          <p:cNvPr id="32772"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6400" y="-2052638"/>
            <a:ext cx="4775200" cy="46640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3" name="Titel 1"/>
          <p:cNvSpPr txBox="1">
            <a:spLocks/>
          </p:cNvSpPr>
          <p:nvPr/>
        </p:nvSpPr>
        <p:spPr bwMode="auto">
          <a:xfrm>
            <a:off x="539750" y="411063"/>
            <a:ext cx="7916863" cy="1001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hr-HR" altLang="de-DE" b="1" dirty="0">
                <a:solidFill>
                  <a:srgbClr val="000000"/>
                </a:solidFill>
                <a:latin typeface="Arial" pitchFamily="34" charset="0"/>
              </a:rPr>
              <a:t>DAAD-stipendija</a:t>
            </a:r>
            <a:endParaRPr lang="it-IT" altLang="de-DE" b="1" dirty="0">
              <a:solidFill>
                <a:srgbClr val="000000"/>
              </a:solidFill>
              <a:latin typeface="Arial" pitchFamily="34" charset="0"/>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de-DE">
              <a:solidFill>
                <a:srgbClr val="000000"/>
              </a:solidFill>
            </a:endParaRPr>
          </a:p>
        </p:txBody>
      </p:sp>
      <p:sp>
        <p:nvSpPr>
          <p:cNvPr id="9" name="Inhaltsplatzhalter 2"/>
          <p:cNvSpPr txBox="1">
            <a:spLocks/>
          </p:cNvSpPr>
          <p:nvPr/>
        </p:nvSpPr>
        <p:spPr bwMode="auto">
          <a:xfrm>
            <a:off x="827088" y="1535113"/>
            <a:ext cx="8065392" cy="4233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571500" lvl="1" indent="0">
              <a:spcAft>
                <a:spcPts val="1200"/>
              </a:spcAft>
              <a:buClr>
                <a:srgbClr val="000000"/>
              </a:buClr>
              <a:buFontTx/>
              <a:buNone/>
              <a:defRPr/>
            </a:pPr>
            <a:endParaRPr lang="hr-HR" altLang="de-DE" sz="2200" dirty="0">
              <a:solidFill>
                <a:srgbClr val="000000"/>
              </a:solidFill>
            </a:endParaRPr>
          </a:p>
          <a:p>
            <a:pPr marL="571500" lvl="1" indent="0">
              <a:spcAft>
                <a:spcPts val="1200"/>
              </a:spcAft>
              <a:buClr>
                <a:srgbClr val="000000"/>
              </a:buClr>
              <a:buFontTx/>
              <a:buNone/>
              <a:defRPr/>
            </a:pPr>
            <a:r>
              <a:rPr lang="hr-HR" altLang="de-DE" sz="3200" dirty="0">
                <a:solidFill>
                  <a:srgbClr val="000000"/>
                </a:solidFill>
              </a:rPr>
              <a:t>Kako se mogu prijaviti za stipendiju? </a:t>
            </a:r>
          </a:p>
          <a:p>
            <a:pPr marL="571500" lvl="1" indent="0">
              <a:spcAft>
                <a:spcPts val="1200"/>
              </a:spcAft>
              <a:buClr>
                <a:srgbClr val="000000"/>
              </a:buClr>
              <a:buFontTx/>
              <a:buNone/>
              <a:defRPr/>
            </a:pPr>
            <a:endParaRPr lang="de-DE" altLang="de-DE" sz="3200" dirty="0">
              <a:solidFill>
                <a:srgbClr val="000000"/>
              </a:solidFill>
            </a:endParaRPr>
          </a:p>
        </p:txBody>
      </p:sp>
      <p:pic>
        <p:nvPicPr>
          <p:cNvPr id="8" name="Bild 13" descr="DAAD Logo 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00438" y="2961283"/>
            <a:ext cx="2438400" cy="2438400"/>
          </a:xfrm>
          <a:prstGeom prst="rect">
            <a:avLst/>
          </a:prstGeom>
        </p:spPr>
      </p:pic>
    </p:spTree>
    <p:extLst>
      <p:ext uri="{BB962C8B-B14F-4D97-AF65-F5344CB8AC3E}">
        <p14:creationId xmlns:p14="http://schemas.microsoft.com/office/powerpoint/2010/main" val="2883573657"/>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2771"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2772"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640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2773" name="Titel 1"/>
          <p:cNvSpPr txBox="1">
            <a:spLocks/>
          </p:cNvSpPr>
          <p:nvPr/>
        </p:nvSpPr>
        <p:spPr bwMode="auto">
          <a:xfrm>
            <a:off x="539750" y="411063"/>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de-DE" altLang="de-DE" b="1" dirty="0" err="1">
                <a:solidFill>
                  <a:srgbClr val="000000"/>
                </a:solidFill>
                <a:latin typeface="Arial" pitchFamily="34" charset="0"/>
              </a:rPr>
              <a:t>Dokumentacija</a:t>
            </a:r>
            <a:r>
              <a:rPr lang="de-DE" altLang="de-DE" b="1" dirty="0">
                <a:solidFill>
                  <a:srgbClr val="000000"/>
                </a:solidFill>
                <a:latin typeface="Arial" pitchFamily="34" charset="0"/>
              </a:rPr>
              <a:t> </a:t>
            </a:r>
            <a:r>
              <a:rPr lang="de-DE" altLang="de-DE" b="1" dirty="0" err="1">
                <a:solidFill>
                  <a:srgbClr val="000000"/>
                </a:solidFill>
                <a:latin typeface="Arial" pitchFamily="34" charset="0"/>
              </a:rPr>
              <a:t>za</a:t>
            </a:r>
            <a:r>
              <a:rPr lang="de-DE" altLang="de-DE" b="1" dirty="0">
                <a:solidFill>
                  <a:srgbClr val="000000"/>
                </a:solidFill>
                <a:latin typeface="Arial" pitchFamily="34" charset="0"/>
              </a:rPr>
              <a:t> </a:t>
            </a:r>
            <a:r>
              <a:rPr lang="de-DE" altLang="de-DE" b="1" dirty="0" err="1">
                <a:solidFill>
                  <a:srgbClr val="000000"/>
                </a:solidFill>
                <a:latin typeface="Arial" pitchFamily="34" charset="0"/>
              </a:rPr>
              <a:t>stipendije</a:t>
            </a:r>
            <a:r>
              <a:rPr lang="de-DE" altLang="de-DE" b="1" dirty="0">
                <a:solidFill>
                  <a:srgbClr val="000000"/>
                </a:solidFill>
                <a:latin typeface="Arial" pitchFamily="34" charset="0"/>
              </a:rPr>
              <a:t> DAAD-a</a:t>
            </a:r>
            <a:endParaRPr lang="it-IT" altLang="de-DE" b="1" dirty="0">
              <a:solidFill>
                <a:srgbClr val="000000"/>
              </a:solidFill>
              <a:latin typeface="Arial" pitchFamily="34" charset="0"/>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defTabSz="457200" eaLnBrk="1" hangingPunct="1">
              <a:spcBef>
                <a:spcPct val="0"/>
              </a:spcBef>
              <a:defRPr/>
            </a:pPr>
            <a:endParaRPr lang="de-DE">
              <a:solidFill>
                <a:srgbClr val="000000"/>
              </a:solidFill>
              <a:latin typeface="Arial" charset="0"/>
            </a:endParaRPr>
          </a:p>
        </p:txBody>
      </p:sp>
      <p:sp>
        <p:nvSpPr>
          <p:cNvPr id="9" name="Inhaltsplatzhalter 2"/>
          <p:cNvSpPr txBox="1">
            <a:spLocks/>
          </p:cNvSpPr>
          <p:nvPr/>
        </p:nvSpPr>
        <p:spPr bwMode="auto">
          <a:xfrm>
            <a:off x="827088" y="1535112"/>
            <a:ext cx="8065392" cy="51282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a:tabLst>
                <a:tab pos="314325"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bs-Latn-BA" sz="2200" b="1" dirty="0">
                <a:solidFill>
                  <a:schemeClr val="tx2"/>
                </a:solidFill>
                <a:latin typeface="Arial"/>
                <a:cs typeface="Arial"/>
              </a:rPr>
              <a:t>Prijavni formular </a:t>
            </a:r>
            <a:r>
              <a:rPr lang="bs-Latn-BA" sz="2200" b="1" dirty="0">
                <a:solidFill>
                  <a:srgbClr val="FF0000"/>
                </a:solidFill>
                <a:latin typeface="Arial"/>
                <a:cs typeface="Arial"/>
              </a:rPr>
              <a:t>(u online portalu DAAD-a)</a:t>
            </a:r>
          </a:p>
          <a:p>
            <a:pPr>
              <a:tabLst>
                <a:tab pos="314325"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bs-Latn-BA" sz="2200" b="1" dirty="0">
                <a:solidFill>
                  <a:schemeClr val="tx2"/>
                </a:solidFill>
                <a:latin typeface="Arial"/>
                <a:cs typeface="Arial"/>
              </a:rPr>
              <a:t>Motivacijsko pismo ili opis istra</a:t>
            </a:r>
            <a:r>
              <a:rPr lang="de-DE" sz="2200" b="1" dirty="0" err="1">
                <a:solidFill>
                  <a:schemeClr val="tx2"/>
                </a:solidFill>
                <a:latin typeface="Arial"/>
                <a:cs typeface="Arial"/>
              </a:rPr>
              <a:t>ž</a:t>
            </a:r>
            <a:r>
              <a:rPr lang="bs-Latn-BA" sz="2200" b="1" dirty="0">
                <a:solidFill>
                  <a:schemeClr val="tx2"/>
                </a:solidFill>
                <a:latin typeface="Arial"/>
                <a:cs typeface="Arial"/>
              </a:rPr>
              <a:t>iva</a:t>
            </a:r>
            <a:r>
              <a:rPr lang="de-DE" sz="2200" b="1" dirty="0" err="1">
                <a:solidFill>
                  <a:schemeClr val="tx2"/>
                </a:solidFill>
                <a:latin typeface="Arial"/>
                <a:cs typeface="Arial"/>
              </a:rPr>
              <a:t>č</a:t>
            </a:r>
            <a:r>
              <a:rPr lang="bs-Latn-BA" sz="2200" b="1" dirty="0">
                <a:solidFill>
                  <a:schemeClr val="tx2"/>
                </a:solidFill>
                <a:latin typeface="Arial"/>
                <a:cs typeface="Arial"/>
              </a:rPr>
              <a:t>kog projekta</a:t>
            </a:r>
          </a:p>
          <a:p>
            <a:pPr>
              <a:tabLst>
                <a:tab pos="314325"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bs-Latn-BA" sz="2200" b="1" dirty="0">
                <a:solidFill>
                  <a:schemeClr val="tx2"/>
                </a:solidFill>
                <a:latin typeface="Arial"/>
                <a:cs typeface="Arial"/>
              </a:rPr>
              <a:t>CV i eventualno lista publikacija</a:t>
            </a:r>
          </a:p>
          <a:p>
            <a:pPr>
              <a:tabLst>
                <a:tab pos="314325"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de-DE" sz="2200" b="1" dirty="0">
                <a:solidFill>
                  <a:schemeClr val="tx2"/>
                </a:solidFill>
                <a:latin typeface="Arial"/>
                <a:cs typeface="Arial"/>
              </a:rPr>
              <a:t>P</a:t>
            </a:r>
            <a:r>
              <a:rPr lang="bs-Latn-BA" sz="2200" b="1" dirty="0">
                <a:solidFill>
                  <a:schemeClr val="tx2"/>
                </a:solidFill>
                <a:latin typeface="Arial"/>
                <a:cs typeface="Arial"/>
              </a:rPr>
              <a:t>rijepis ocjena i svjedod</a:t>
            </a:r>
            <a:r>
              <a:rPr lang="de-DE" sz="2200" b="1" dirty="0" err="1"/>
              <a:t>ž</a:t>
            </a:r>
            <a:r>
              <a:rPr lang="bs-Latn-BA" sz="2200" b="1" dirty="0">
                <a:solidFill>
                  <a:schemeClr val="tx2"/>
                </a:solidFill>
                <a:latin typeface="Arial"/>
                <a:cs typeface="Arial"/>
              </a:rPr>
              <a:t>ba </a:t>
            </a:r>
            <a:r>
              <a:rPr lang="bs-Latn-BA" sz="2200" b="1" u="sng" dirty="0">
                <a:solidFill>
                  <a:schemeClr val="tx2"/>
                </a:solidFill>
                <a:latin typeface="Arial"/>
                <a:cs typeface="Arial"/>
              </a:rPr>
              <a:t>svih studija i svih godina </a:t>
            </a:r>
            <a:r>
              <a:rPr lang="bs-Latn-BA" sz="2200" b="1" dirty="0">
                <a:solidFill>
                  <a:srgbClr val="FF0000"/>
                </a:solidFill>
                <a:latin typeface="Arial"/>
                <a:cs typeface="Arial"/>
              </a:rPr>
              <a:t>(original i osobni prijevod)</a:t>
            </a:r>
          </a:p>
          <a:p>
            <a:pPr>
              <a:tabLst>
                <a:tab pos="314325"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bs-Latn-BA" sz="2200" b="1" dirty="0">
                <a:solidFill>
                  <a:schemeClr val="tx2"/>
                </a:solidFill>
                <a:latin typeface="Arial"/>
                <a:cs typeface="Arial"/>
              </a:rPr>
              <a:t>Pismo preporuke </a:t>
            </a:r>
            <a:r>
              <a:rPr lang="bs-Latn-BA" sz="2200" b="1" dirty="0">
                <a:solidFill>
                  <a:srgbClr val="FF0000"/>
                </a:solidFill>
                <a:latin typeface="Arial"/>
                <a:cs typeface="Arial"/>
              </a:rPr>
              <a:t>(obrazac na online portalu DAAD-a)</a:t>
            </a:r>
          </a:p>
          <a:p>
            <a:pPr>
              <a:tabLst>
                <a:tab pos="314325"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bs-Latn-BA" sz="2200" b="1" dirty="0">
                <a:solidFill>
                  <a:schemeClr val="tx2"/>
                </a:solidFill>
                <a:latin typeface="Arial"/>
                <a:cs typeface="Arial"/>
              </a:rPr>
              <a:t>Poziv od sveu</a:t>
            </a:r>
            <a:r>
              <a:rPr lang="de-DE" sz="2200" b="1" dirty="0" err="1"/>
              <a:t>č</a:t>
            </a:r>
            <a:r>
              <a:rPr lang="bs-Latn-BA" sz="2200" b="1" dirty="0">
                <a:solidFill>
                  <a:schemeClr val="tx2"/>
                </a:solidFill>
                <a:latin typeface="Arial"/>
                <a:cs typeface="Arial"/>
              </a:rPr>
              <a:t>ilista/instituta u Njema</a:t>
            </a:r>
            <a:r>
              <a:rPr lang="de-DE" sz="2200" b="1" dirty="0" err="1"/>
              <a:t>č</a:t>
            </a:r>
            <a:r>
              <a:rPr lang="bs-Latn-BA" sz="2200" b="1" dirty="0">
                <a:solidFill>
                  <a:schemeClr val="tx2"/>
                </a:solidFill>
                <a:latin typeface="Arial"/>
                <a:cs typeface="Arial"/>
              </a:rPr>
              <a:t>koj </a:t>
            </a:r>
          </a:p>
          <a:p>
            <a:pPr>
              <a:tabLst>
                <a:tab pos="314325"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de-DE" sz="2200" b="1" dirty="0" err="1">
                <a:solidFill>
                  <a:schemeClr val="tx2"/>
                </a:solidFill>
                <a:latin typeface="Arial"/>
                <a:cs typeface="Arial"/>
              </a:rPr>
              <a:t>Certifikat</a:t>
            </a:r>
            <a:r>
              <a:rPr lang="bs-Latn-BA" sz="2200" b="1" dirty="0">
                <a:solidFill>
                  <a:schemeClr val="tx2"/>
                </a:solidFill>
                <a:latin typeface="Arial"/>
                <a:cs typeface="Arial"/>
              </a:rPr>
              <a:t> njema</a:t>
            </a:r>
            <a:r>
              <a:rPr lang="de-DE" sz="2200" b="1" dirty="0" err="1"/>
              <a:t>č</a:t>
            </a:r>
            <a:r>
              <a:rPr lang="bs-Latn-BA" sz="2200" b="1" dirty="0">
                <a:solidFill>
                  <a:schemeClr val="tx2"/>
                </a:solidFill>
                <a:latin typeface="Arial"/>
                <a:cs typeface="Arial"/>
              </a:rPr>
              <a:t>kog jezika (TestDaF, DSH, Telc, Goethe Zertifikat, ÖSD, DSD, onDaF) i/ili engleskog jezika</a:t>
            </a:r>
            <a:r>
              <a:rPr lang="de-DE" sz="2200" b="1" dirty="0">
                <a:solidFill>
                  <a:schemeClr val="tx2"/>
                </a:solidFill>
                <a:latin typeface="Arial"/>
                <a:cs typeface="Arial"/>
              </a:rPr>
              <a:t> (</a:t>
            </a:r>
            <a:r>
              <a:rPr lang="bs-Latn-BA" sz="2200" b="1" dirty="0">
                <a:solidFill>
                  <a:schemeClr val="tx2"/>
                </a:solidFill>
                <a:latin typeface="Arial"/>
                <a:cs typeface="Arial"/>
              </a:rPr>
              <a:t>TOEFL, IELTS, onSET)</a:t>
            </a:r>
          </a:p>
          <a:p>
            <a:pPr>
              <a:spcAft>
                <a:spcPts val="1200"/>
              </a:spcAft>
              <a:defRPr/>
            </a:pPr>
            <a:endParaRPr lang="de-DE" altLang="de-DE" sz="2200" dirty="0">
              <a:solidFill>
                <a:srgbClr val="000000"/>
              </a:solidFill>
            </a:endParaRPr>
          </a:p>
        </p:txBody>
      </p:sp>
      <p:pic>
        <p:nvPicPr>
          <p:cNvPr id="8" name="Bild 13" descr="DAAD Logo 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83637" y="6309319"/>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4522033"/>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fik 10" descr="Bildschirmausschnitt"/>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170063"/>
            <a:ext cx="4872892" cy="19773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7890"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7892" name="Titel 1"/>
          <p:cNvSpPr txBox="1">
            <a:spLocks/>
          </p:cNvSpPr>
          <p:nvPr/>
        </p:nvSpPr>
        <p:spPr bwMode="auto">
          <a:xfrm>
            <a:off x="539750" y="595313"/>
            <a:ext cx="7916863" cy="811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defTabSz="914400" eaLnBrk="1" hangingPunct="1">
              <a:lnSpc>
                <a:spcPct val="115000"/>
              </a:lnSpc>
            </a:pPr>
            <a:r>
              <a:rPr lang="en-GB" b="1" dirty="0"/>
              <a:t> </a:t>
            </a:r>
            <a:r>
              <a:rPr lang="en-GB" b="1" dirty="0" err="1"/>
              <a:t>onDaF</a:t>
            </a:r>
            <a:r>
              <a:rPr lang="en-GB" b="1" dirty="0"/>
              <a:t>/</a:t>
            </a:r>
            <a:r>
              <a:rPr lang="en-GB" b="1" dirty="0" err="1"/>
              <a:t>onSET</a:t>
            </a:r>
            <a:r>
              <a:rPr lang="en-GB" b="1" dirty="0"/>
              <a:t/>
            </a:r>
            <a:br>
              <a:rPr lang="en-GB" b="1" dirty="0"/>
            </a:br>
            <a:endParaRPr lang="de-DE" dirty="0"/>
          </a:p>
        </p:txBody>
      </p:sp>
      <p:sp>
        <p:nvSpPr>
          <p:cNvPr id="37893" name="Titel 1"/>
          <p:cNvSpPr>
            <a:spLocks/>
          </p:cNvSpPr>
          <p:nvPr/>
        </p:nvSpPr>
        <p:spPr bwMode="auto">
          <a:xfrm>
            <a:off x="539750" y="188913"/>
            <a:ext cx="7916863" cy="40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p>
            <a:pPr defTabSz="914400">
              <a:lnSpc>
                <a:spcPct val="115000"/>
              </a:lnSpc>
            </a:pPr>
            <a:r>
              <a:rPr lang="en-GB" sz="1600" b="1">
                <a:solidFill>
                  <a:schemeClr val="bg1"/>
                </a:solidFill>
              </a:rPr>
              <a:t>Borse di studio</a:t>
            </a:r>
            <a:endParaRPr lang="de-DE" sz="1600" b="1">
              <a:solidFill>
                <a:schemeClr val="bg1"/>
              </a:solidFill>
            </a:endParaRPr>
          </a:p>
        </p:txBody>
      </p:sp>
      <p:pic>
        <p:nvPicPr>
          <p:cNvPr id="37894" name="Bild 3" descr="LDI_OIC4_Blume_g7.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81576"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7895" name="Textfeld 8"/>
          <p:cNvSpPr txBox="1">
            <a:spLocks noChangeArrowheads="1"/>
          </p:cNvSpPr>
          <p:nvPr/>
        </p:nvSpPr>
        <p:spPr bwMode="auto">
          <a:xfrm>
            <a:off x="1835150" y="6216650"/>
            <a:ext cx="3997325" cy="276999"/>
          </a:xfrm>
          <a:prstGeom prst="rect">
            <a:avLst/>
          </a:prstGeom>
          <a:solidFill>
            <a:schemeClr val="bg1">
              <a:alpha val="50195"/>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endParaRPr lang="de-DE" sz="1200" dirty="0">
              <a:solidFill>
                <a:srgbClr val="002060"/>
              </a:solidFill>
            </a:endParaRPr>
          </a:p>
        </p:txBody>
      </p:sp>
      <p:pic>
        <p:nvPicPr>
          <p:cNvPr id="37896" name="Picture 2" descr="https://www.ondaf.de/gast/ondaf/info/images/logo.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600" y="1582812"/>
            <a:ext cx="1842131" cy="1054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7897" name="Titel 1"/>
          <p:cNvSpPr txBox="1">
            <a:spLocks/>
          </p:cNvSpPr>
          <p:nvPr/>
        </p:nvSpPr>
        <p:spPr bwMode="auto">
          <a:xfrm>
            <a:off x="831601" y="3072954"/>
            <a:ext cx="7916863" cy="29483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42900" indent="-342900"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defTabSz="914400" eaLnBrk="1" hangingPunct="1">
              <a:lnSpc>
                <a:spcPct val="115000"/>
              </a:lnSpc>
              <a:buFont typeface="Arial" pitchFamily="34" charset="0"/>
              <a:buChar char="•"/>
            </a:pPr>
            <a:r>
              <a:rPr lang="en-GB" sz="2200" b="1" dirty="0" err="1"/>
              <a:t>pismeni</a:t>
            </a:r>
            <a:r>
              <a:rPr lang="en-GB" sz="2200" b="1" dirty="0"/>
              <a:t> online </a:t>
            </a:r>
            <a:r>
              <a:rPr lang="en-GB" sz="2200" b="1" dirty="0" err="1"/>
              <a:t>ispit</a:t>
            </a:r>
            <a:endParaRPr lang="en-GB" sz="2200" b="1" dirty="0"/>
          </a:p>
          <a:p>
            <a:pPr defTabSz="914400" eaLnBrk="1" hangingPunct="1">
              <a:lnSpc>
                <a:spcPct val="115000"/>
              </a:lnSpc>
              <a:buFont typeface="Arial" pitchFamily="34" charset="0"/>
              <a:buChar char="•"/>
            </a:pPr>
            <a:r>
              <a:rPr lang="en-GB" sz="2200" b="1" dirty="0" err="1"/>
              <a:t>jezi</a:t>
            </a:r>
            <a:r>
              <a:rPr lang="de-DE" sz="2200" b="1" dirty="0" err="1">
                <a:latin typeface="Arial"/>
                <a:cs typeface="Arial"/>
              </a:rPr>
              <a:t>č</a:t>
            </a:r>
            <a:r>
              <a:rPr lang="en-GB" sz="2200" b="1" dirty="0" err="1"/>
              <a:t>ni</a:t>
            </a:r>
            <a:r>
              <a:rPr lang="en-GB" sz="2200" b="1" dirty="0"/>
              <a:t> </a:t>
            </a:r>
            <a:r>
              <a:rPr lang="en-GB" sz="2200" b="1" dirty="0" err="1"/>
              <a:t>nivo</a:t>
            </a:r>
            <a:r>
              <a:rPr lang="en-GB" sz="2200" b="1" dirty="0"/>
              <a:t>: A2 - C1</a:t>
            </a:r>
          </a:p>
          <a:p>
            <a:pPr defTabSz="914400" eaLnBrk="1" hangingPunct="1">
              <a:lnSpc>
                <a:spcPct val="115000"/>
              </a:lnSpc>
              <a:buFont typeface="Arial" pitchFamily="34" charset="0"/>
              <a:buChar char="•"/>
            </a:pPr>
            <a:r>
              <a:rPr lang="en-GB" sz="2200" b="1" dirty="0" err="1"/>
              <a:t>trajanje</a:t>
            </a:r>
            <a:r>
              <a:rPr lang="en-GB" sz="2200" b="1" dirty="0"/>
              <a:t>: 40 min. </a:t>
            </a:r>
          </a:p>
          <a:p>
            <a:pPr defTabSz="914400" eaLnBrk="1" hangingPunct="1">
              <a:lnSpc>
                <a:spcPct val="115000"/>
              </a:lnSpc>
              <a:buFont typeface="Arial" pitchFamily="34" charset="0"/>
              <a:buChar char="•"/>
            </a:pPr>
            <a:r>
              <a:rPr lang="en-GB" sz="2200" b="1" dirty="0"/>
              <a:t>z</a:t>
            </a:r>
            <a:r>
              <a:rPr lang="de-DE" sz="2200" b="1" dirty="0"/>
              <a:t>a </a:t>
            </a:r>
            <a:r>
              <a:rPr lang="de-DE" sz="2200" b="1" dirty="0" err="1"/>
              <a:t>nivo</a:t>
            </a:r>
            <a:r>
              <a:rPr lang="de-DE" sz="2200" b="1" dirty="0"/>
              <a:t> A1 </a:t>
            </a:r>
            <a:r>
              <a:rPr lang="de-DE" sz="2200" b="1" dirty="0">
                <a:sym typeface="Wingdings" pitchFamily="2" charset="2"/>
              </a:rPr>
              <a:t></a:t>
            </a:r>
            <a:r>
              <a:rPr lang="de-DE" sz="2200" b="1" dirty="0"/>
              <a:t> „DAAD-Sprachzeugnis“</a:t>
            </a:r>
          </a:p>
          <a:p>
            <a:pPr defTabSz="914400" eaLnBrk="1" hangingPunct="1">
              <a:lnSpc>
                <a:spcPct val="115000"/>
              </a:lnSpc>
              <a:buFont typeface="Arial" pitchFamily="34" charset="0"/>
              <a:buChar char="•"/>
            </a:pPr>
            <a:r>
              <a:rPr lang="de-DE" sz="2200" b="1" dirty="0" err="1"/>
              <a:t>Lektori</a:t>
            </a:r>
            <a:r>
              <a:rPr lang="de-DE" sz="2200" b="1" dirty="0"/>
              <a:t> DAAD-a </a:t>
            </a:r>
            <a:r>
              <a:rPr lang="de-DE" sz="2200" b="1" dirty="0" err="1"/>
              <a:t>mogu</a:t>
            </a:r>
            <a:r>
              <a:rPr lang="de-DE" sz="2200" b="1" dirty="0"/>
              <a:t> </a:t>
            </a:r>
            <a:r>
              <a:rPr lang="de-DE" sz="2200" b="1" dirty="0" err="1"/>
              <a:t>ponuditi</a:t>
            </a:r>
            <a:r>
              <a:rPr lang="de-DE" sz="2200" b="1" dirty="0"/>
              <a:t> </a:t>
            </a:r>
            <a:r>
              <a:rPr lang="de-DE" sz="2200" b="1" dirty="0" err="1"/>
              <a:t>onDaF</a:t>
            </a:r>
            <a:r>
              <a:rPr lang="de-DE" sz="2200" b="1" dirty="0"/>
              <a:t>/</a:t>
            </a:r>
            <a:r>
              <a:rPr lang="de-DE" sz="2200" b="1" dirty="0" err="1"/>
              <a:t>onSET</a:t>
            </a:r>
            <a:r>
              <a:rPr lang="de-DE" sz="2200" b="1" dirty="0"/>
              <a:t> </a:t>
            </a:r>
            <a:r>
              <a:rPr lang="de-DE" sz="2200" b="1" dirty="0" err="1"/>
              <a:t>te</a:t>
            </a:r>
            <a:r>
              <a:rPr lang="de-DE" sz="2200" b="1" dirty="0"/>
              <a:t> </a:t>
            </a:r>
          </a:p>
          <a:p>
            <a:pPr marL="0" indent="0" defTabSz="914400" eaLnBrk="1" hangingPunct="1">
              <a:lnSpc>
                <a:spcPct val="115000"/>
              </a:lnSpc>
            </a:pPr>
            <a:r>
              <a:rPr lang="de-DE" sz="2200" b="1" dirty="0"/>
              <a:t>    DAAD-Sprachzeugnis </a:t>
            </a:r>
          </a:p>
          <a:p>
            <a:pPr marL="0" indent="0" defTabSz="914400" eaLnBrk="1" hangingPunct="1">
              <a:lnSpc>
                <a:spcPct val="115000"/>
              </a:lnSpc>
            </a:pPr>
            <a:r>
              <a:rPr lang="de-DE" sz="2200" b="1" dirty="0">
                <a:sym typeface="Wingdings" panose="05000000000000000000" pitchFamily="2" charset="2"/>
              </a:rPr>
              <a:t>     </a:t>
            </a:r>
            <a:r>
              <a:rPr lang="hr-HR" sz="2200" b="1" dirty="0">
                <a:sym typeface="Wingdings" panose="05000000000000000000" pitchFamily="2" charset="2"/>
              </a:rPr>
              <a:t>S</a:t>
            </a:r>
            <a:r>
              <a:rPr lang="de-DE" sz="2200" b="1" dirty="0" smtClean="0">
                <a:sym typeface="Wingdings" panose="05000000000000000000" pitchFamily="2" charset="2"/>
              </a:rPr>
              <a:t>veu</a:t>
            </a:r>
            <a:r>
              <a:rPr lang="hr-HR" sz="2200" b="1" dirty="0" smtClean="0">
                <a:sym typeface="Wingdings" panose="05000000000000000000" pitchFamily="2" charset="2"/>
              </a:rPr>
              <a:t>čilište Zadar / </a:t>
            </a:r>
            <a:r>
              <a:rPr lang="de-DE" sz="2200" b="1" dirty="0" smtClean="0"/>
              <a:t>SK </a:t>
            </a:r>
            <a:r>
              <a:rPr lang="de-DE" sz="2200" b="1" dirty="0"/>
              <a:t>– soba 135, </a:t>
            </a:r>
            <a:r>
              <a:rPr lang="de-DE" sz="2200" b="1" dirty="0">
                <a:solidFill>
                  <a:srgbClr val="FABA00"/>
                </a:solidFill>
              </a:rPr>
              <a:t>daad.dalmatien@gmail.com</a:t>
            </a:r>
          </a:p>
        </p:txBody>
      </p:sp>
      <p:sp>
        <p:nvSpPr>
          <p:cNvPr id="37898" name="Titel 1"/>
          <p:cNvSpPr txBox="1">
            <a:spLocks/>
          </p:cNvSpPr>
          <p:nvPr/>
        </p:nvSpPr>
        <p:spPr bwMode="auto">
          <a:xfrm>
            <a:off x="3275856" y="1557339"/>
            <a:ext cx="3816350" cy="501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defTabSz="914400" eaLnBrk="1" hangingPunct="1">
              <a:lnSpc>
                <a:spcPct val="115000"/>
              </a:lnSpc>
            </a:pPr>
            <a:r>
              <a:rPr lang="en-GB" b="1" dirty="0" err="1"/>
              <a:t>www.onset.de</a:t>
            </a:r>
            <a:endParaRPr lang="en-GB" b="1" dirty="0"/>
          </a:p>
        </p:txBody>
      </p:sp>
      <p:pic>
        <p:nvPicPr>
          <p:cNvPr id="13" name="Bild 13" descr="DAAD Logo rgb.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9091507"/>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endParaRPr lang="en-US" altLang="de-DE" sz="1800">
              <a:solidFill>
                <a:srgbClr val="000000"/>
              </a:solidFill>
              <a:latin typeface="Arial" pitchFamily="34" charset="0"/>
            </a:endParaRPr>
          </a:p>
        </p:txBody>
      </p:sp>
      <p:sp>
        <p:nvSpPr>
          <p:cNvPr id="32771"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endParaRPr lang="en-US" altLang="de-DE" sz="1800">
              <a:solidFill>
                <a:srgbClr val="000000"/>
              </a:solidFill>
              <a:latin typeface="Arial" pitchFamily="34" charset="0"/>
            </a:endParaRPr>
          </a:p>
        </p:txBody>
      </p:sp>
      <p:pic>
        <p:nvPicPr>
          <p:cNvPr id="32772"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6400" y="-2052638"/>
            <a:ext cx="4775200" cy="46640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3" name="Titel 1"/>
          <p:cNvSpPr txBox="1">
            <a:spLocks/>
          </p:cNvSpPr>
          <p:nvPr/>
        </p:nvSpPr>
        <p:spPr bwMode="auto">
          <a:xfrm>
            <a:off x="539750" y="411063"/>
            <a:ext cx="7916863" cy="1001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hr-HR" altLang="de-DE" b="1" dirty="0">
                <a:solidFill>
                  <a:srgbClr val="000000"/>
                </a:solidFill>
                <a:latin typeface="Arial" pitchFamily="34" charset="0"/>
              </a:rPr>
              <a:t>Putevi u Njemačku - DAAD-stipendija</a:t>
            </a:r>
            <a:endParaRPr lang="it-IT" altLang="de-DE" b="1" dirty="0">
              <a:solidFill>
                <a:srgbClr val="000000"/>
              </a:solidFill>
              <a:latin typeface="Arial" pitchFamily="34" charset="0"/>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de-DE">
              <a:solidFill>
                <a:srgbClr val="000000"/>
              </a:solidFill>
            </a:endParaRPr>
          </a:p>
        </p:txBody>
      </p:sp>
      <p:sp>
        <p:nvSpPr>
          <p:cNvPr id="9" name="Inhaltsplatzhalter 2"/>
          <p:cNvSpPr txBox="1">
            <a:spLocks/>
          </p:cNvSpPr>
          <p:nvPr/>
        </p:nvSpPr>
        <p:spPr bwMode="auto">
          <a:xfrm>
            <a:off x="694934" y="1582793"/>
            <a:ext cx="8065392" cy="4233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571500" lvl="1" indent="0">
              <a:spcAft>
                <a:spcPts val="1200"/>
              </a:spcAft>
              <a:buClr>
                <a:srgbClr val="000000"/>
              </a:buClr>
              <a:buFontTx/>
              <a:buNone/>
              <a:defRPr/>
            </a:pPr>
            <a:endParaRPr lang="hr-HR" altLang="de-DE" sz="3200" dirty="0">
              <a:solidFill>
                <a:srgbClr val="000000"/>
              </a:solidFill>
            </a:endParaRPr>
          </a:p>
          <a:p>
            <a:pPr marL="571500" lvl="1" indent="0">
              <a:spcAft>
                <a:spcPts val="1200"/>
              </a:spcAft>
              <a:buClr>
                <a:srgbClr val="000000"/>
              </a:buClr>
              <a:buFontTx/>
              <a:buNone/>
              <a:defRPr/>
            </a:pPr>
            <a:r>
              <a:rPr lang="hr-HR" altLang="de-DE" sz="3200" dirty="0">
                <a:solidFill>
                  <a:srgbClr val="000000"/>
                </a:solidFill>
              </a:rPr>
              <a:t>Ima li pitanja ? </a:t>
            </a:r>
          </a:p>
        </p:txBody>
      </p:sp>
      <p:pic>
        <p:nvPicPr>
          <p:cNvPr id="8" name="Bild 13" descr="DAAD Logo rgb.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62338" y="2809389"/>
            <a:ext cx="2514600" cy="2514600"/>
          </a:xfrm>
          <a:prstGeom prst="rect">
            <a:avLst/>
          </a:prstGeom>
        </p:spPr>
      </p:pic>
    </p:spTree>
    <p:extLst>
      <p:ext uri="{BB962C8B-B14F-4D97-AF65-F5344CB8AC3E}">
        <p14:creationId xmlns:p14="http://schemas.microsoft.com/office/powerpoint/2010/main" val="748696517"/>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56322" name="Rectangle 65"/>
          <p:cNvSpPr>
            <a:spLocks noChangeArrowheads="1"/>
          </p:cNvSpPr>
          <p:nvPr/>
        </p:nvSpPr>
        <p:spPr bwMode="auto">
          <a:xfrm>
            <a:off x="0" y="5334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sz="1800"/>
          </a:p>
        </p:txBody>
      </p:sp>
      <p:pic>
        <p:nvPicPr>
          <p:cNvPr id="56328" name="Picture 8" descr="C:\Users\TBargmann\Eigene Dokumente (ausgelagert)\My Dropbox\DAAD IC Rom\Styleguide\•DAAD IC_Images\•DAAD IC_Images\Brochures\Inside\DAAD_br-inside_63_H-A_eciRGBv2.tif"/>
          <p:cNvPicPr>
            <a:picLocks noChangeAspect="1" noChangeArrowheads="1"/>
          </p:cNvPicPr>
          <p:nvPr/>
        </p:nvPicPr>
        <p:blipFill rotWithShape="1">
          <a:blip r:embed="rId3">
            <a:extLst>
              <a:ext uri="{28A0092B-C50C-407E-A947-70E740481C1C}">
                <a14:useLocalDpi xmlns:a14="http://schemas.microsoft.com/office/drawing/2010/main" val="0"/>
              </a:ext>
            </a:extLst>
          </a:blip>
          <a:srcRect b="1976"/>
          <a:stretch/>
        </p:blipFill>
        <p:spPr bwMode="auto">
          <a:xfrm>
            <a:off x="-36512" y="-80368"/>
            <a:ext cx="9180512" cy="5975736"/>
          </a:xfrm>
          <a:prstGeom prst="rect">
            <a:avLst/>
          </a:prstGeom>
          <a:noFill/>
          <a:extLst>
            <a:ext uri="{909E8E84-426E-40dd-AFC4-6F175D3DCCD1}">
              <a14:hiddenFill xmlns="" xmlns:a14="http://schemas.microsoft.com/office/drawing/2010/main">
                <a:solidFill>
                  <a:srgbClr val="FFFFFF"/>
                </a:solidFill>
              </a14:hiddenFill>
            </a:ext>
          </a:extLst>
        </p:spPr>
      </p:pic>
      <p:sp>
        <p:nvSpPr>
          <p:cNvPr id="56324" name="Textplatzhalter 2"/>
          <p:cNvSpPr>
            <a:spLocks noGrp="1"/>
          </p:cNvSpPr>
          <p:nvPr>
            <p:ph type="body" idx="4294967295"/>
          </p:nvPr>
        </p:nvSpPr>
        <p:spPr>
          <a:xfrm>
            <a:off x="4427984" y="3789040"/>
            <a:ext cx="4623970" cy="2106327"/>
          </a:xfrm>
          <a:prstGeom prst="flowChartAlternateProcess">
            <a:avLst/>
          </a:prstGeom>
          <a:solidFill>
            <a:schemeClr val="tx1">
              <a:alpha val="30000"/>
            </a:schemeClr>
          </a:solidFill>
        </p:spPr>
        <p:txBody>
          <a:bodyPr/>
          <a:lstStyle/>
          <a:p>
            <a:pPr algn="r">
              <a:lnSpc>
                <a:spcPct val="100000"/>
              </a:lnSpc>
              <a:spcAft>
                <a:spcPts val="0"/>
              </a:spcAft>
              <a:buFontTx/>
              <a:buNone/>
            </a:pPr>
            <a:endParaRPr lang="it-IT" sz="1800" b="1" dirty="0">
              <a:solidFill>
                <a:schemeClr val="bg1"/>
              </a:solidFill>
            </a:endParaRPr>
          </a:p>
          <a:p>
            <a:pPr algn="ctr">
              <a:lnSpc>
                <a:spcPct val="100000"/>
              </a:lnSpc>
              <a:spcAft>
                <a:spcPts val="1000"/>
              </a:spcAft>
              <a:buFontTx/>
              <a:buNone/>
            </a:pPr>
            <a:endParaRPr lang="it-IT" sz="1800" b="1" u="sng" dirty="0"/>
          </a:p>
        </p:txBody>
      </p:sp>
      <p:pic>
        <p:nvPicPr>
          <p:cNvPr id="19460" name="Bild 3" descr="LDI_OIC4_Blume_g7.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96336" y="-2052638"/>
            <a:ext cx="4062264" cy="39677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6326" name="Titel 1"/>
          <p:cNvSpPr txBox="1">
            <a:spLocks/>
          </p:cNvSpPr>
          <p:nvPr/>
        </p:nvSpPr>
        <p:spPr bwMode="auto">
          <a:xfrm>
            <a:off x="4427984" y="1275159"/>
            <a:ext cx="3260906"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defTabSz="914400" eaLnBrk="1" hangingPunct="1">
              <a:lnSpc>
                <a:spcPct val="115000"/>
              </a:lnSpc>
            </a:pPr>
            <a:r>
              <a:rPr lang="de-DE" b="1" dirty="0">
                <a:solidFill>
                  <a:schemeClr val="bg1"/>
                </a:solidFill>
              </a:rPr>
              <a:t>…</a:t>
            </a:r>
            <a:r>
              <a:rPr lang="de-DE" sz="2600" b="1" dirty="0">
                <a:solidFill>
                  <a:schemeClr val="bg1"/>
                </a:solidFill>
              </a:rPr>
              <a:t>i </a:t>
            </a:r>
            <a:r>
              <a:rPr lang="de-DE" sz="2600" b="1" dirty="0" err="1">
                <a:solidFill>
                  <a:schemeClr val="bg1"/>
                </a:solidFill>
              </a:rPr>
              <a:t>vidimo</a:t>
            </a:r>
            <a:r>
              <a:rPr lang="de-DE" sz="2600" b="1" dirty="0">
                <a:solidFill>
                  <a:schemeClr val="bg1"/>
                </a:solidFill>
              </a:rPr>
              <a:t> se </a:t>
            </a:r>
            <a:endParaRPr lang="de-DE" sz="2800" b="1" dirty="0">
              <a:solidFill>
                <a:schemeClr val="bg1"/>
              </a:solidFill>
            </a:endParaRPr>
          </a:p>
          <a:p>
            <a:pPr algn="r" defTabSz="914400" eaLnBrk="1" hangingPunct="1">
              <a:lnSpc>
                <a:spcPct val="115000"/>
              </a:lnSpc>
            </a:pPr>
            <a:r>
              <a:rPr lang="de-DE" sz="3000" b="1" dirty="0" err="1">
                <a:solidFill>
                  <a:schemeClr val="bg1"/>
                </a:solidFill>
              </a:rPr>
              <a:t>u</a:t>
            </a:r>
            <a:r>
              <a:rPr lang="de-DE" sz="3000" b="1" dirty="0">
                <a:solidFill>
                  <a:schemeClr val="bg1"/>
                </a:solidFill>
              </a:rPr>
              <a:t> </a:t>
            </a:r>
            <a:r>
              <a:rPr lang="de-DE" sz="3000" b="1" dirty="0" err="1">
                <a:solidFill>
                  <a:schemeClr val="bg1"/>
                </a:solidFill>
              </a:rPr>
              <a:t>Njemačkoj</a:t>
            </a:r>
            <a:r>
              <a:rPr lang="de-DE" sz="3400" b="1" dirty="0">
                <a:solidFill>
                  <a:schemeClr val="bg1"/>
                </a:solidFill>
              </a:rPr>
              <a:t>!</a:t>
            </a:r>
          </a:p>
        </p:txBody>
      </p:sp>
      <p:sp>
        <p:nvSpPr>
          <p:cNvPr id="9" name="Titel 1"/>
          <p:cNvSpPr txBox="1">
            <a:spLocks/>
          </p:cNvSpPr>
          <p:nvPr/>
        </p:nvSpPr>
        <p:spPr bwMode="auto">
          <a:xfrm>
            <a:off x="251520" y="116632"/>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defTabSz="914400" eaLnBrk="1" hangingPunct="1">
              <a:lnSpc>
                <a:spcPct val="115000"/>
              </a:lnSpc>
            </a:pPr>
            <a:r>
              <a:rPr lang="de-DE" b="1" dirty="0">
                <a:solidFill>
                  <a:schemeClr val="bg1"/>
                </a:solidFill>
              </a:rPr>
              <a:t>…hvala na pozornosti</a:t>
            </a:r>
          </a:p>
        </p:txBody>
      </p:sp>
      <p:pic>
        <p:nvPicPr>
          <p:cNvPr id="10"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repeatCount="indefinite" accel="50000" decel="50000" fill="hold" nodeType="afterEffect">
                                  <p:stCondLst>
                                    <p:cond delay="10000"/>
                                  </p:stCondLst>
                                  <p:endCondLst>
                                    <p:cond evt="onNext" delay="0">
                                      <p:tgtEl>
                                        <p:sldTgt/>
                                      </p:tgtEl>
                                    </p:cond>
                                  </p:endCondLst>
                                  <p:childTnLst>
                                    <p:animRot by="21600000">
                                      <p:cBhvr>
                                        <p:cTn id="6" dur="5000" fill="hold"/>
                                        <p:tgtEl>
                                          <p:spTgt spid="19460"/>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63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nhaltsplatzhalter 2"/>
          <p:cNvSpPr txBox="1">
            <a:spLocks/>
          </p:cNvSpPr>
          <p:nvPr/>
        </p:nvSpPr>
        <p:spPr bwMode="auto">
          <a:xfrm>
            <a:off x="788280" y="3300055"/>
            <a:ext cx="8185372" cy="2295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a:spcBef>
                <a:spcPts val="0"/>
              </a:spcBef>
              <a:spcAft>
                <a:spcPts val="1200"/>
              </a:spcAft>
              <a:defRPr/>
            </a:pPr>
            <a:r>
              <a:rPr lang="en-GB" altLang="de-DE" b="1" dirty="0">
                <a:solidFill>
                  <a:schemeClr val="bg1">
                    <a:lumMod val="50000"/>
                  </a:schemeClr>
                </a:solidFill>
              </a:rPr>
              <a:t/>
            </a:r>
            <a:br>
              <a:rPr lang="en-GB" altLang="de-DE" b="1" dirty="0">
                <a:solidFill>
                  <a:schemeClr val="bg1">
                    <a:lumMod val="50000"/>
                  </a:schemeClr>
                </a:solidFill>
              </a:rPr>
            </a:br>
            <a:endParaRPr lang="en-GB" altLang="de-DE" sz="1800" dirty="0">
              <a:solidFill>
                <a:schemeClr val="bg1">
                  <a:lumMod val="50000"/>
                </a:schemeClr>
              </a:solidFill>
            </a:endParaRPr>
          </a:p>
          <a:p>
            <a:pPr>
              <a:spcBef>
                <a:spcPts val="0"/>
              </a:spcBef>
              <a:spcAft>
                <a:spcPts val="2400"/>
              </a:spcAft>
              <a:defRPr/>
            </a:pPr>
            <a:endParaRPr lang="en-GB" altLang="de-DE" sz="1800" dirty="0">
              <a:solidFill>
                <a:srgbClr val="FF0000"/>
              </a:solidFill>
            </a:endParaRPr>
          </a:p>
          <a:p>
            <a:pPr marL="0" indent="0">
              <a:spcAft>
                <a:spcPts val="1200"/>
              </a:spcAft>
              <a:buNone/>
              <a:defRPr/>
            </a:pPr>
            <a:endParaRPr lang="de-DE" kern="0" dirty="0"/>
          </a:p>
        </p:txBody>
      </p:sp>
      <p:sp>
        <p:nvSpPr>
          <p:cNvPr id="35842" name="Rectangle 65"/>
          <p:cNvSpPr>
            <a:spLocks noChangeArrowheads="1"/>
          </p:cNvSpPr>
          <p:nvPr/>
        </p:nvSpPr>
        <p:spPr bwMode="auto">
          <a:xfrm>
            <a:off x="0" y="457200"/>
            <a:ext cx="9144000" cy="7620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sp>
        <p:nvSpPr>
          <p:cNvPr id="35843" name="Rectangle 65"/>
          <p:cNvSpPr>
            <a:spLocks noChangeArrowheads="1"/>
          </p:cNvSpPr>
          <p:nvPr/>
        </p:nvSpPr>
        <p:spPr bwMode="auto">
          <a:xfrm>
            <a:off x="0" y="228600"/>
            <a:ext cx="9144000" cy="457200"/>
          </a:xfrm>
          <a:prstGeom prst="rect">
            <a:avLst/>
          </a:prstGeom>
          <a:solidFill>
            <a:srgbClr val="DDDDD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defTabSz="457200">
              <a:defRPr sz="2400">
                <a:solidFill>
                  <a:schemeClr val="tx1"/>
                </a:solidFill>
                <a:latin typeface="Verdana" pitchFamily="34" charset="0"/>
              </a:defRPr>
            </a:lvl1pPr>
            <a:lvl2pPr marL="742950" indent="-285750" defTabSz="457200">
              <a:defRPr sz="2400">
                <a:solidFill>
                  <a:schemeClr val="tx1"/>
                </a:solidFill>
                <a:latin typeface="Verdana" pitchFamily="34" charset="0"/>
              </a:defRPr>
            </a:lvl2pPr>
            <a:lvl3pPr marL="1143000" indent="-228600" defTabSz="457200">
              <a:defRPr sz="2400">
                <a:solidFill>
                  <a:schemeClr val="tx1"/>
                </a:solidFill>
                <a:latin typeface="Verdana" pitchFamily="34" charset="0"/>
              </a:defRPr>
            </a:lvl3pPr>
            <a:lvl4pPr marL="1600200" indent="-228600" defTabSz="457200">
              <a:defRPr sz="2400">
                <a:solidFill>
                  <a:schemeClr val="tx1"/>
                </a:solidFill>
                <a:latin typeface="Verdana" pitchFamily="34" charset="0"/>
              </a:defRPr>
            </a:lvl4pPr>
            <a:lvl5pPr marL="2057400" indent="-228600" defTabSz="457200">
              <a:defRPr sz="2400">
                <a:solidFill>
                  <a:schemeClr val="tx1"/>
                </a:solidFill>
                <a:latin typeface="Verdana" pitchFamily="34" charset="0"/>
              </a:defRPr>
            </a:lvl5pPr>
            <a:lvl6pPr marL="2514600" indent="-228600" defTabSz="457200" eaLnBrk="0" fontAlgn="base" hangingPunct="0">
              <a:spcBef>
                <a:spcPct val="50000"/>
              </a:spcBef>
              <a:spcAft>
                <a:spcPct val="0"/>
              </a:spcAft>
              <a:defRPr sz="2400">
                <a:solidFill>
                  <a:schemeClr val="tx1"/>
                </a:solidFill>
                <a:latin typeface="Verdana" pitchFamily="34" charset="0"/>
              </a:defRPr>
            </a:lvl6pPr>
            <a:lvl7pPr marL="2971800" indent="-228600" defTabSz="457200" eaLnBrk="0" fontAlgn="base" hangingPunct="0">
              <a:spcBef>
                <a:spcPct val="50000"/>
              </a:spcBef>
              <a:spcAft>
                <a:spcPct val="0"/>
              </a:spcAft>
              <a:defRPr sz="2400">
                <a:solidFill>
                  <a:schemeClr val="tx1"/>
                </a:solidFill>
                <a:latin typeface="Verdana" pitchFamily="34" charset="0"/>
              </a:defRPr>
            </a:lvl7pPr>
            <a:lvl8pPr marL="3429000" indent="-228600" defTabSz="457200" eaLnBrk="0" fontAlgn="base" hangingPunct="0">
              <a:spcBef>
                <a:spcPct val="50000"/>
              </a:spcBef>
              <a:spcAft>
                <a:spcPct val="0"/>
              </a:spcAft>
              <a:defRPr sz="2400">
                <a:solidFill>
                  <a:schemeClr val="tx1"/>
                </a:solidFill>
                <a:latin typeface="Verdana" pitchFamily="34" charset="0"/>
              </a:defRPr>
            </a:lvl8pPr>
            <a:lvl9pPr marL="3886200" indent="-228600" defTabSz="457200" eaLnBrk="0" fontAlgn="base" hangingPunct="0">
              <a:spcBef>
                <a:spcPct val="50000"/>
              </a:spcBef>
              <a:spcAft>
                <a:spcPct val="0"/>
              </a:spcAft>
              <a:defRPr sz="2400">
                <a:solidFill>
                  <a:schemeClr val="tx1"/>
                </a:solidFill>
                <a:latin typeface="Verdana" pitchFamily="34" charset="0"/>
              </a:defRPr>
            </a:lvl9pPr>
          </a:lstStyle>
          <a:p>
            <a:pPr eaLnBrk="1" hangingPunct="1">
              <a:spcBef>
                <a:spcPct val="0"/>
              </a:spcBef>
            </a:pPr>
            <a:endParaRPr lang="en-US" altLang="de-DE" sz="1800">
              <a:solidFill>
                <a:srgbClr val="000000"/>
              </a:solidFill>
              <a:latin typeface="Arial" pitchFamily="34" charset="0"/>
            </a:endParaRPr>
          </a:p>
        </p:txBody>
      </p:sp>
      <p:pic>
        <p:nvPicPr>
          <p:cNvPr id="35844" name="Bild 3" descr="LDI_OIC4_Blume_g7.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2052638"/>
            <a:ext cx="4775200" cy="46640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845" name="Titel 1"/>
          <p:cNvSpPr txBox="1">
            <a:spLocks/>
          </p:cNvSpPr>
          <p:nvPr/>
        </p:nvSpPr>
        <p:spPr bwMode="auto">
          <a:xfrm>
            <a:off x="530723" y="184943"/>
            <a:ext cx="7916863" cy="1001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50000"/>
              </a:spcBef>
              <a:spcAft>
                <a:spcPct val="0"/>
              </a:spcAft>
              <a:defRPr sz="2400">
                <a:solidFill>
                  <a:schemeClr val="tx1"/>
                </a:solidFill>
                <a:latin typeface="Verdana" pitchFamily="34" charset="0"/>
              </a:defRPr>
            </a:lvl6pPr>
            <a:lvl7pPr marL="2971800" indent="-228600" eaLnBrk="0" fontAlgn="base" hangingPunct="0">
              <a:spcBef>
                <a:spcPct val="50000"/>
              </a:spcBef>
              <a:spcAft>
                <a:spcPct val="0"/>
              </a:spcAft>
              <a:defRPr sz="2400">
                <a:solidFill>
                  <a:schemeClr val="tx1"/>
                </a:solidFill>
                <a:latin typeface="Verdana" pitchFamily="34" charset="0"/>
              </a:defRPr>
            </a:lvl7pPr>
            <a:lvl8pPr marL="3429000" indent="-228600" eaLnBrk="0" fontAlgn="base" hangingPunct="0">
              <a:spcBef>
                <a:spcPct val="50000"/>
              </a:spcBef>
              <a:spcAft>
                <a:spcPct val="0"/>
              </a:spcAft>
              <a:defRPr sz="2400">
                <a:solidFill>
                  <a:schemeClr val="tx1"/>
                </a:solidFill>
                <a:latin typeface="Verdana" pitchFamily="34" charset="0"/>
              </a:defRPr>
            </a:lvl8pPr>
            <a:lvl9pPr marL="3886200" indent="-228600" eaLnBrk="0" fontAlgn="base" hangingPunct="0">
              <a:spcBef>
                <a:spcPct val="50000"/>
              </a:spcBef>
              <a:spcAft>
                <a:spcPct val="0"/>
              </a:spcAft>
              <a:defRPr sz="2400">
                <a:solidFill>
                  <a:schemeClr val="tx1"/>
                </a:solidFill>
                <a:latin typeface="Verdana" pitchFamily="34" charset="0"/>
              </a:defRPr>
            </a:lvl9pPr>
          </a:lstStyle>
          <a:p>
            <a:pPr>
              <a:lnSpc>
                <a:spcPct val="115000"/>
              </a:lnSpc>
            </a:pPr>
            <a:r>
              <a:rPr lang="de-DE" altLang="de-DE" b="1" dirty="0" err="1">
                <a:solidFill>
                  <a:srgbClr val="000000"/>
                </a:solidFill>
                <a:latin typeface="Arial"/>
                <a:cs typeface="Arial"/>
              </a:rPr>
              <a:t>Doktorandi</a:t>
            </a:r>
            <a:r>
              <a:rPr lang="de-DE" altLang="de-DE" b="1" dirty="0">
                <a:solidFill>
                  <a:srgbClr val="000000"/>
                </a:solidFill>
                <a:latin typeface="Arial"/>
                <a:cs typeface="Arial"/>
              </a:rPr>
              <a:t>, </a:t>
            </a:r>
            <a:r>
              <a:rPr lang="de-DE" altLang="de-DE" b="1" dirty="0" err="1">
                <a:solidFill>
                  <a:srgbClr val="000000"/>
                </a:solidFill>
                <a:latin typeface="Arial"/>
                <a:cs typeface="Arial"/>
              </a:rPr>
              <a:t>postdoc</a:t>
            </a:r>
            <a:r>
              <a:rPr lang="de-DE" altLang="de-DE" b="1" dirty="0">
                <a:solidFill>
                  <a:srgbClr val="000000"/>
                </a:solidFill>
                <a:latin typeface="Arial"/>
                <a:cs typeface="Arial"/>
              </a:rPr>
              <a:t> i </a:t>
            </a:r>
            <a:r>
              <a:rPr lang="de-DE" altLang="de-DE" b="1" dirty="0" err="1">
                <a:solidFill>
                  <a:srgbClr val="000000"/>
                </a:solidFill>
                <a:latin typeface="Arial"/>
                <a:cs typeface="Arial"/>
              </a:rPr>
              <a:t>senior</a:t>
            </a:r>
            <a:r>
              <a:rPr lang="de-DE" altLang="de-DE" b="1" dirty="0">
                <a:solidFill>
                  <a:srgbClr val="000000"/>
                </a:solidFill>
                <a:latin typeface="Arial"/>
                <a:cs typeface="Arial"/>
              </a:rPr>
              <a:t> </a:t>
            </a:r>
            <a:r>
              <a:rPr lang="de-DE" altLang="de-DE" b="1" dirty="0" err="1">
                <a:solidFill>
                  <a:srgbClr val="000000"/>
                </a:solidFill>
                <a:latin typeface="Arial"/>
                <a:cs typeface="Arial"/>
              </a:rPr>
              <a:t>researcher</a:t>
            </a:r>
            <a:endParaRPr lang="it-IT" altLang="de-DE" b="1" dirty="0">
              <a:solidFill>
                <a:srgbClr val="000000"/>
              </a:solidFill>
              <a:latin typeface="Arial" pitchFamily="34" charset="0"/>
            </a:endParaRPr>
          </a:p>
        </p:txBody>
      </p:sp>
      <p:sp>
        <p:nvSpPr>
          <p:cNvPr id="6152" name="Rectangle 8"/>
          <p:cNvSpPr>
            <a:spLocks noChangeArrowheads="1"/>
          </p:cNvSpPr>
          <p:nvPr/>
        </p:nvSpPr>
        <p:spPr bwMode="auto">
          <a:xfrm>
            <a:off x="827088" y="1773238"/>
            <a:ext cx="7416800" cy="6477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lstStyle/>
          <a:p>
            <a:pPr defTabSz="457200" eaLnBrk="1" hangingPunct="1">
              <a:spcBef>
                <a:spcPct val="0"/>
              </a:spcBef>
              <a:defRPr/>
            </a:pPr>
            <a:endParaRPr lang="de-DE">
              <a:solidFill>
                <a:srgbClr val="000000"/>
              </a:solidFill>
              <a:latin typeface="Arial" charset="0"/>
            </a:endParaRPr>
          </a:p>
        </p:txBody>
      </p:sp>
      <p:sp>
        <p:nvSpPr>
          <p:cNvPr id="14" name="Inhaltsplatzhalter 2"/>
          <p:cNvSpPr txBox="1">
            <a:spLocks/>
          </p:cNvSpPr>
          <p:nvPr/>
        </p:nvSpPr>
        <p:spPr bwMode="auto">
          <a:xfrm>
            <a:off x="1066552" y="1535113"/>
            <a:ext cx="7897936" cy="51282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marL="381000" indent="-381000" algn="l" rtl="0" eaLnBrk="0" fontAlgn="base" hangingPunct="0">
              <a:lnSpc>
                <a:spcPct val="90000"/>
              </a:lnSpc>
              <a:spcBef>
                <a:spcPct val="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1pPr>
            <a:lvl2pPr marL="952500" indent="-381000" algn="l" rtl="0" eaLnBrk="0" fontAlgn="base" hangingPunct="0">
              <a:lnSpc>
                <a:spcPct val="90000"/>
              </a:lnSpc>
              <a:spcBef>
                <a:spcPct val="20000"/>
              </a:spcBef>
              <a:spcAft>
                <a:spcPct val="100000"/>
              </a:spcAft>
              <a:buClr>
                <a:schemeClr val="tx1"/>
              </a:buClr>
              <a:buChar char="•"/>
              <a:defRPr sz="2000">
                <a:solidFill>
                  <a:schemeClr val="tx1"/>
                </a:solidFill>
                <a:latin typeface="Arial" pitchFamily="34" charset="0"/>
                <a:ea typeface="MS PGothic" pitchFamily="34" charset="-128"/>
                <a:cs typeface="Arial" pitchFamily="34" charset="0"/>
              </a:defRPr>
            </a:lvl2pPr>
            <a:lvl3pPr marL="2003425" indent="-381000" algn="l" rtl="0" eaLnBrk="0" fontAlgn="base" hangingPunct="0">
              <a:spcBef>
                <a:spcPct val="20000"/>
              </a:spcBef>
              <a:spcAft>
                <a:spcPct val="0"/>
              </a:spcAft>
              <a:buClr>
                <a:schemeClr val="tx1"/>
              </a:buClr>
              <a:buFont typeface="Wingdings" pitchFamily="2" charset="2"/>
              <a:defRPr>
                <a:solidFill>
                  <a:schemeClr val="tx1"/>
                </a:solidFill>
                <a:latin typeface="Arial" pitchFamily="34" charset="0"/>
                <a:ea typeface="MS PGothic" pitchFamily="34" charset="-128"/>
                <a:cs typeface="Arial" pitchFamily="34" charset="0"/>
              </a:defRPr>
            </a:lvl3pPr>
            <a:lvl4pPr marL="28035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4pPr>
            <a:lvl5pPr marL="3222625" indent="-228600" algn="l" rtl="0" eaLnBrk="0" fontAlgn="base" hangingPunct="0">
              <a:spcBef>
                <a:spcPct val="20000"/>
              </a:spcBef>
              <a:spcAft>
                <a:spcPct val="0"/>
              </a:spcAft>
              <a:buClr>
                <a:schemeClr val="tx1"/>
              </a:buClr>
              <a:buFont typeface="Wingdings" pitchFamily="2" charset="2"/>
              <a:buChar char="§"/>
              <a:defRPr>
                <a:solidFill>
                  <a:schemeClr val="tx1"/>
                </a:solidFill>
                <a:latin typeface="Arial" pitchFamily="34" charset="0"/>
                <a:ea typeface="MS PGothic" pitchFamily="34" charset="-128"/>
                <a:cs typeface="Arial" pitchFamily="34" charset="0"/>
              </a:defRPr>
            </a:lvl5pPr>
            <a:lvl6pPr marL="36798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6pPr>
            <a:lvl7pPr marL="41370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7pPr>
            <a:lvl8pPr marL="45942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8pPr>
            <a:lvl9pPr marL="5051425" indent="-228600" algn="l" rtl="0" eaLnBrk="1" fontAlgn="base" hangingPunct="1">
              <a:spcBef>
                <a:spcPct val="20000"/>
              </a:spcBef>
              <a:spcAft>
                <a:spcPct val="0"/>
              </a:spcAft>
              <a:buClr>
                <a:schemeClr val="tx1"/>
              </a:buClr>
              <a:buFont typeface="Wingdings" pitchFamily="-110" charset="2"/>
              <a:buChar char="§"/>
              <a:defRPr>
                <a:solidFill>
                  <a:schemeClr val="tx1"/>
                </a:solidFill>
                <a:latin typeface="Verdana" pitchFamily="-110" charset="0"/>
                <a:ea typeface="+mn-ea"/>
              </a:defRPr>
            </a:lvl9pPr>
          </a:lstStyle>
          <a:p>
            <a:pPr marL="0" indent="0">
              <a:spcBef>
                <a:spcPts val="0"/>
              </a:spcBef>
              <a:spcAft>
                <a:spcPts val="2400"/>
              </a:spcAft>
              <a:buNone/>
              <a:defRPr/>
            </a:pPr>
            <a:r>
              <a:rPr lang="en-GB" altLang="de-DE" sz="2400" b="1" i="1" dirty="0">
                <a:solidFill>
                  <a:srgbClr val="000000"/>
                </a:solidFill>
              </a:rPr>
              <a:t>Leibniz – DAAD Research Fellowships </a:t>
            </a:r>
            <a:endParaRPr lang="en-BZ" altLang="de-DE" sz="2400" b="1" i="1" dirty="0">
              <a:solidFill>
                <a:srgbClr val="000000"/>
              </a:solidFill>
              <a:latin typeface="Arial"/>
              <a:cs typeface="Arial"/>
            </a:endParaRPr>
          </a:p>
          <a:p>
            <a:pPr>
              <a:spcBef>
                <a:spcPts val="0"/>
              </a:spcBef>
              <a:spcAft>
                <a:spcPts val="2400"/>
              </a:spcAft>
              <a:defRPr/>
            </a:pPr>
            <a:r>
              <a:rPr lang="en-BZ" sz="2400" b="1" dirty="0">
                <a:latin typeface="Arial"/>
                <a:cs typeface="Arial"/>
              </a:rPr>
              <a:t>boravak znastvenog istra</a:t>
            </a:r>
            <a:r>
              <a:rPr lang="de-DE" sz="2400" b="1" dirty="0" err="1">
                <a:latin typeface="Arial"/>
                <a:cs typeface="Arial"/>
              </a:rPr>
              <a:t>ž</a:t>
            </a:r>
            <a:r>
              <a:rPr lang="en-BZ" sz="2400" b="1" dirty="0">
                <a:latin typeface="Arial"/>
                <a:cs typeface="Arial"/>
              </a:rPr>
              <a:t>ivanja </a:t>
            </a:r>
            <a:r>
              <a:rPr lang="en-BZ" altLang="de-DE" sz="2400" b="1" dirty="0">
                <a:solidFill>
                  <a:srgbClr val="000000"/>
                </a:solidFill>
                <a:latin typeface="Arial"/>
                <a:cs typeface="Arial"/>
              </a:rPr>
              <a:t>na institutu Leibnitz</a:t>
            </a:r>
          </a:p>
          <a:p>
            <a:pPr>
              <a:spcBef>
                <a:spcPts val="0"/>
              </a:spcBef>
              <a:spcAft>
                <a:spcPts val="2400"/>
              </a:spcAft>
              <a:defRPr/>
            </a:pPr>
            <a:r>
              <a:rPr lang="en-BZ" altLang="de-DE" sz="2400" b="1" dirty="0">
                <a:solidFill>
                  <a:srgbClr val="000000"/>
                </a:solidFill>
                <a:latin typeface="Arial"/>
                <a:cs typeface="Arial"/>
              </a:rPr>
              <a:t>aeronautics, space, transportation, energy</a:t>
            </a:r>
          </a:p>
          <a:p>
            <a:pPr>
              <a:spcBef>
                <a:spcPts val="0"/>
              </a:spcBef>
              <a:spcAft>
                <a:spcPts val="2400"/>
              </a:spcAft>
              <a:defRPr/>
            </a:pPr>
            <a:r>
              <a:rPr lang="en-GB" altLang="de-DE" sz="2400" b="1" dirty="0">
                <a:solidFill>
                  <a:srgbClr val="000000"/>
                </a:solidFill>
              </a:rPr>
              <a:t>u </a:t>
            </a:r>
            <a:r>
              <a:rPr lang="en-GB" altLang="de-DE" sz="2400" b="1" dirty="0" err="1">
                <a:solidFill>
                  <a:srgbClr val="000000"/>
                </a:solidFill>
              </a:rPr>
              <a:t>trajanju</a:t>
            </a:r>
            <a:r>
              <a:rPr lang="en-GB" altLang="de-DE" sz="2400" b="1" dirty="0">
                <a:solidFill>
                  <a:srgbClr val="000000"/>
                </a:solidFill>
              </a:rPr>
              <a:t> </a:t>
            </a:r>
            <a:r>
              <a:rPr lang="en-BZ" altLang="de-DE" sz="2400" b="1" dirty="0">
                <a:solidFill>
                  <a:srgbClr val="000000"/>
                </a:solidFill>
                <a:latin typeface="Arial"/>
                <a:cs typeface="Arial"/>
              </a:rPr>
              <a:t>od 6 do 36 mjeseci</a:t>
            </a:r>
          </a:p>
          <a:p>
            <a:pPr>
              <a:spcBef>
                <a:spcPts val="0"/>
              </a:spcBef>
              <a:spcAft>
                <a:spcPts val="2400"/>
              </a:spcAft>
              <a:defRPr/>
            </a:pPr>
            <a:r>
              <a:rPr lang="en-GB" altLang="de-DE" sz="2400" b="1" dirty="0">
                <a:solidFill>
                  <a:srgbClr val="000000"/>
                </a:solidFill>
                <a:latin typeface="Arial"/>
                <a:cs typeface="Arial"/>
              </a:rPr>
              <a:t>1500 € - 2300 € </a:t>
            </a:r>
            <a:r>
              <a:rPr lang="en-GB" altLang="de-DE" sz="2400" b="1" dirty="0" err="1">
                <a:solidFill>
                  <a:srgbClr val="000000"/>
                </a:solidFill>
                <a:latin typeface="Arial"/>
                <a:cs typeface="Arial"/>
              </a:rPr>
              <a:t>mjese</a:t>
            </a:r>
            <a:r>
              <a:rPr lang="de-DE" sz="2400" b="1" dirty="0" err="1">
                <a:solidFill>
                  <a:srgbClr val="000000"/>
                </a:solidFill>
                <a:latin typeface="Arial"/>
                <a:cs typeface="Arial"/>
              </a:rPr>
              <a:t>čno</a:t>
            </a:r>
            <a:endParaRPr lang="de-DE" altLang="de-DE" sz="2400" b="1" dirty="0">
              <a:solidFill>
                <a:srgbClr val="000000"/>
              </a:solidFill>
              <a:latin typeface="Arial"/>
              <a:cs typeface="Arial"/>
            </a:endParaRPr>
          </a:p>
          <a:p>
            <a:pPr>
              <a:spcBef>
                <a:spcPts val="0"/>
              </a:spcBef>
              <a:spcAft>
                <a:spcPts val="2400"/>
              </a:spcAft>
              <a:defRPr/>
            </a:pPr>
            <a:r>
              <a:rPr lang="de-DE" altLang="de-DE" sz="2400" b="1" dirty="0" err="1">
                <a:solidFill>
                  <a:srgbClr val="FF0000"/>
                </a:solidFill>
                <a:latin typeface="Arial"/>
                <a:cs typeface="Arial"/>
              </a:rPr>
              <a:t>Aktualni</a:t>
            </a:r>
            <a:r>
              <a:rPr lang="de-DE" altLang="de-DE" sz="2400" b="1" dirty="0">
                <a:solidFill>
                  <a:srgbClr val="FF0000"/>
                </a:solidFill>
                <a:latin typeface="Arial"/>
                <a:cs typeface="Arial"/>
              </a:rPr>
              <a:t> </a:t>
            </a:r>
            <a:r>
              <a:rPr lang="de-DE" altLang="de-DE" sz="2400" b="1" dirty="0" err="1">
                <a:solidFill>
                  <a:srgbClr val="FF0000"/>
                </a:solidFill>
                <a:latin typeface="Arial"/>
                <a:cs typeface="Arial"/>
              </a:rPr>
              <a:t>natječaj</a:t>
            </a:r>
            <a:r>
              <a:rPr lang="de-DE" altLang="de-DE" sz="2400" b="1" dirty="0">
                <a:solidFill>
                  <a:srgbClr val="FF0000"/>
                </a:solidFill>
                <a:latin typeface="Arial"/>
                <a:cs typeface="Arial"/>
              </a:rPr>
              <a:t>: </a:t>
            </a:r>
            <a:r>
              <a:rPr lang="de-DE" altLang="de-DE" sz="2400" b="1" u="sng" dirty="0">
                <a:solidFill>
                  <a:srgbClr val="000000"/>
                </a:solidFill>
                <a:latin typeface="Arial"/>
                <a:cs typeface="Arial"/>
                <a:hlinkClick r:id="rId4"/>
              </a:rPr>
              <a:t>https://</a:t>
            </a:r>
            <a:r>
              <a:rPr lang="de-DE" altLang="de-DE" sz="2400" b="1" u="sng" dirty="0" err="1">
                <a:solidFill>
                  <a:srgbClr val="000000"/>
                </a:solidFill>
                <a:latin typeface="Arial"/>
                <a:cs typeface="Arial"/>
                <a:hlinkClick r:id="rId4"/>
              </a:rPr>
              <a:t>www.daad.de</a:t>
            </a:r>
            <a:r>
              <a:rPr lang="de-DE" altLang="de-DE" sz="2400" b="1" u="sng" dirty="0">
                <a:solidFill>
                  <a:srgbClr val="000000"/>
                </a:solidFill>
                <a:latin typeface="Arial"/>
                <a:cs typeface="Arial"/>
                <a:hlinkClick r:id="rId4"/>
              </a:rPr>
              <a:t>/</a:t>
            </a:r>
            <a:r>
              <a:rPr lang="de-DE" altLang="de-DE" sz="2400" b="1" u="sng" dirty="0" err="1">
                <a:solidFill>
                  <a:srgbClr val="000000"/>
                </a:solidFill>
                <a:latin typeface="Arial"/>
                <a:cs typeface="Arial"/>
                <a:hlinkClick r:id="rId4"/>
              </a:rPr>
              <a:t>deutschland</a:t>
            </a:r>
            <a:r>
              <a:rPr lang="de-DE" altLang="de-DE" sz="2400" b="1" u="sng" dirty="0">
                <a:solidFill>
                  <a:srgbClr val="000000"/>
                </a:solidFill>
                <a:latin typeface="Arial"/>
                <a:cs typeface="Arial"/>
                <a:hlinkClick r:id="rId4"/>
              </a:rPr>
              <a:t>/</a:t>
            </a:r>
            <a:r>
              <a:rPr lang="de-DE" altLang="de-DE" sz="2400" b="1" u="sng" dirty="0" err="1">
                <a:solidFill>
                  <a:srgbClr val="000000"/>
                </a:solidFill>
                <a:latin typeface="Arial"/>
                <a:cs typeface="Arial"/>
                <a:hlinkClick r:id="rId4"/>
              </a:rPr>
              <a:t>stipendium</a:t>
            </a:r>
            <a:r>
              <a:rPr lang="de-DE" altLang="de-DE" sz="2400" b="1" u="sng" dirty="0">
                <a:solidFill>
                  <a:srgbClr val="000000"/>
                </a:solidFill>
                <a:latin typeface="Arial"/>
                <a:cs typeface="Arial"/>
                <a:hlinkClick r:id="rId4"/>
              </a:rPr>
              <a:t>/</a:t>
            </a:r>
            <a:r>
              <a:rPr lang="de-DE" altLang="de-DE" sz="2400" b="1" u="sng" dirty="0" err="1">
                <a:solidFill>
                  <a:srgbClr val="000000"/>
                </a:solidFill>
                <a:latin typeface="Arial"/>
                <a:cs typeface="Arial"/>
                <a:hlinkClick r:id="rId4"/>
              </a:rPr>
              <a:t>datenbank</a:t>
            </a:r>
            <a:r>
              <a:rPr lang="de-DE" altLang="de-DE" sz="2400" b="1" u="sng" dirty="0">
                <a:solidFill>
                  <a:srgbClr val="000000"/>
                </a:solidFill>
                <a:latin typeface="Arial"/>
                <a:cs typeface="Arial"/>
                <a:hlinkClick r:id="rId4"/>
              </a:rPr>
              <a:t>/de/15371-dlr-daad-research-fellowships-current-offers/</a:t>
            </a:r>
            <a:endParaRPr lang="de-DE" altLang="de-DE" sz="2400" b="1" u="sng" dirty="0">
              <a:solidFill>
                <a:srgbClr val="000000"/>
              </a:solidFill>
              <a:latin typeface="Arial"/>
              <a:cs typeface="Arial"/>
            </a:endParaRPr>
          </a:p>
          <a:p>
            <a:pPr>
              <a:spcBef>
                <a:spcPts val="0"/>
              </a:spcBef>
              <a:spcAft>
                <a:spcPts val="2400"/>
              </a:spcAft>
              <a:defRPr/>
            </a:pPr>
            <a:endParaRPr lang="de-DE" altLang="de-DE" sz="2400" b="1" dirty="0">
              <a:solidFill>
                <a:srgbClr val="FF0000"/>
              </a:solidFill>
              <a:latin typeface="Arial"/>
              <a:cs typeface="Arial"/>
            </a:endParaRPr>
          </a:p>
          <a:p>
            <a:pPr>
              <a:spcBef>
                <a:spcPts val="0"/>
              </a:spcBef>
              <a:spcAft>
                <a:spcPts val="2400"/>
              </a:spcAft>
              <a:defRPr/>
            </a:pPr>
            <a:endParaRPr lang="en-GB" altLang="de-DE" sz="2400" b="1" dirty="0">
              <a:solidFill>
                <a:srgbClr val="000000"/>
              </a:solidFill>
              <a:latin typeface="Arial"/>
              <a:cs typeface="Arial"/>
            </a:endParaRPr>
          </a:p>
          <a:p>
            <a:pPr marL="0" indent="0">
              <a:spcBef>
                <a:spcPts val="0"/>
              </a:spcBef>
              <a:spcAft>
                <a:spcPts val="2400"/>
              </a:spcAft>
              <a:buNone/>
              <a:defRPr/>
            </a:pPr>
            <a:r>
              <a:rPr lang="en-GB" b="1" kern="0" dirty="0">
                <a:solidFill>
                  <a:srgbClr val="00B0F0"/>
                </a:solidFill>
                <a:latin typeface="Arial"/>
                <a:cs typeface="Arial"/>
                <a:sym typeface="Wingdings" panose="05000000000000000000" pitchFamily="2" charset="2"/>
              </a:rPr>
              <a:t>	</a:t>
            </a:r>
            <a:endParaRPr lang="de-DE" kern="0" dirty="0"/>
          </a:p>
        </p:txBody>
      </p:sp>
      <p:pic>
        <p:nvPicPr>
          <p:cNvPr id="12" name="Bild 13" descr="DAAD Logo rgb.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9638" y="6309320"/>
            <a:ext cx="4398962"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 name="Picture 2" descr="http://www.leibniz-gemeinschaft.de/typo3conf/ext/sb_config/fileadmin/img/logo_small.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56640" y="3645024"/>
            <a:ext cx="1459933" cy="90016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587819984"/>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3_LdI_Study in Germany_2009_3">
  <a:themeElements>
    <a:clrScheme name="rig_2008-01-26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fontScheme name="3_LdI_Study in Germany_2009_3">
      <a:majorFont>
        <a:latin typeface=""/>
        <a:ea typeface="ＭＳ Ｐゴシック"/>
        <a:cs typeface="ＭＳ Ｐゴシック"/>
      </a:majorFont>
      <a:minorFont>
        <a:latin typeface=""/>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a:ln>
              <a:noFill/>
            </a:ln>
            <a:solidFill>
              <a:schemeClr val="tx1"/>
            </a:solidFill>
            <a:effectLst/>
            <a:latin typeface="Times New Roman" pitchFamily="-110"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a:ln>
              <a:noFill/>
            </a:ln>
            <a:solidFill>
              <a:schemeClr val="tx1"/>
            </a:solidFill>
            <a:effectLst/>
            <a:latin typeface="Times New Roman" pitchFamily="-110" charset="0"/>
          </a:defRPr>
        </a:defPPr>
      </a:lstStyle>
    </a:lnDef>
  </a:objectDefaults>
  <a:extraClrSchemeLst>
    <a:extraClrScheme>
      <a:clrScheme name="rig_2008-01-26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rig_2008-01-26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rig_2008-01-26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rig_2008-01-26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rig_2008-01-26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rig_2008-01-26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1288</Words>
  <Application>Microsoft Office PowerPoint</Application>
  <PresentationFormat>On-screen Show (4:3)</PresentationFormat>
  <Paragraphs>201</Paragraphs>
  <Slides>23</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ＭＳ Ｐゴシック</vt:lpstr>
      <vt:lpstr>ＭＳ Ｐゴシック</vt:lpstr>
      <vt:lpstr>Arial</vt:lpstr>
      <vt:lpstr>Calibri</vt:lpstr>
      <vt:lpstr>Times New Roman</vt:lpstr>
      <vt:lpstr>Verdana</vt:lpstr>
      <vt:lpstr>Wingdings</vt:lpstr>
      <vt:lpstr>3_LdI_Study in Germany_2009_3</vt:lpstr>
      <vt:lpstr>Studij i istraživanje u Njemačkoj Program stipendija DAAD-a   Larissa Holz (DAAD lektorica na Odsjeku za germanistiku u Zadru) </vt:lpstr>
      <vt:lpstr>Za početak ...</vt:lpstr>
      <vt:lpstr>Tko bi od Vas želio ...</vt:lpstr>
      <vt:lpstr>Njemačka država:</vt:lpstr>
      <vt:lpstr>Studij i istraživanje u Njemačkoj </vt:lpstr>
      <vt:lpstr>Kako do studija u Njemačkoj?</vt:lpstr>
      <vt:lpstr>PowerPoint Presentation</vt:lpstr>
      <vt:lpstr>Financiranje akademskog projekta preko DAAD-a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Studieren und promovieren in Deutschland (englische Fassung)</dc:title>
  <dc:creator>DAAD</dc:creator>
  <dc:description>Gestaltung: axeptDESIGN, Berlin</dc:description>
  <cp:lastModifiedBy>Lari Sa</cp:lastModifiedBy>
  <cp:revision>514</cp:revision>
  <cp:lastPrinted>2014-10-08T17:24:23Z</cp:lastPrinted>
  <dcterms:created xsi:type="dcterms:W3CDTF">2009-06-26T15:13:26Z</dcterms:created>
  <dcterms:modified xsi:type="dcterms:W3CDTF">2017-05-22T07:00:27Z</dcterms:modified>
</cp:coreProperties>
</file>