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4" r:id="rId4"/>
    <p:sldId id="266" r:id="rId5"/>
    <p:sldId id="267" r:id="rId6"/>
    <p:sldId id="265" r:id="rId7"/>
    <p:sldId id="259" r:id="rId8"/>
    <p:sldId id="258" r:id="rId9"/>
    <p:sldId id="260" r:id="rId10"/>
    <p:sldId id="261" r:id="rId11"/>
    <p:sldId id="263" r:id="rId12"/>
    <p:sldId id="271" r:id="rId13"/>
    <p:sldId id="273" r:id="rId14"/>
    <p:sldId id="268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pen Sans" panose="020B0606030504020204" pitchFamily="34" charset="0"/>
      <p:regular r:id="rId20"/>
      <p:bold r:id="rId21"/>
    </p:embeddedFont>
    <p:embeddedFont>
      <p:font typeface="Open Sans Bold" panose="020B0806030504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unidu.hr/odjelzassia/jelena.bupic@unidu.hr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388579">
            <a:off x="4327019" y="2430587"/>
            <a:ext cx="2762417" cy="2762417"/>
          </a:xfrm>
          <a:custGeom>
            <a:avLst/>
            <a:gdLst/>
            <a:ahLst/>
            <a:cxnLst/>
            <a:rect l="l" t="t" r="r" b="b"/>
            <a:pathLst>
              <a:path w="2762417" h="2762417">
                <a:moveTo>
                  <a:pt x="0" y="0"/>
                </a:moveTo>
                <a:lnTo>
                  <a:pt x="2762417" y="0"/>
                </a:lnTo>
                <a:lnTo>
                  <a:pt x="2762417" y="2762417"/>
                </a:lnTo>
                <a:lnTo>
                  <a:pt x="0" y="27624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6435617">
            <a:off x="11732400" y="5258278"/>
            <a:ext cx="2762417" cy="2762417"/>
          </a:xfrm>
          <a:custGeom>
            <a:avLst/>
            <a:gdLst/>
            <a:ahLst/>
            <a:cxnLst/>
            <a:rect l="l" t="t" r="r" b="b"/>
            <a:pathLst>
              <a:path w="2762417" h="2762417">
                <a:moveTo>
                  <a:pt x="0" y="0"/>
                </a:moveTo>
                <a:lnTo>
                  <a:pt x="2762417" y="0"/>
                </a:lnTo>
                <a:lnTo>
                  <a:pt x="2762417" y="2762417"/>
                </a:lnTo>
                <a:lnTo>
                  <a:pt x="0" y="27624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453033">
            <a:off x="9467604" y="6963091"/>
            <a:ext cx="2762417" cy="2762417"/>
          </a:xfrm>
          <a:custGeom>
            <a:avLst/>
            <a:gdLst/>
            <a:ahLst/>
            <a:cxnLst/>
            <a:rect l="l" t="t" r="r" b="b"/>
            <a:pathLst>
              <a:path w="2762417" h="2762417">
                <a:moveTo>
                  <a:pt x="0" y="0"/>
                </a:moveTo>
                <a:lnTo>
                  <a:pt x="2762417" y="0"/>
                </a:lnTo>
                <a:lnTo>
                  <a:pt x="2762417" y="2762417"/>
                </a:lnTo>
                <a:lnTo>
                  <a:pt x="0" y="2762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6898112">
            <a:off x="6587667" y="662105"/>
            <a:ext cx="2762417" cy="2762417"/>
          </a:xfrm>
          <a:custGeom>
            <a:avLst/>
            <a:gdLst/>
            <a:ahLst/>
            <a:cxnLst/>
            <a:rect l="l" t="t" r="r" b="b"/>
            <a:pathLst>
              <a:path w="2762417" h="2762417">
                <a:moveTo>
                  <a:pt x="0" y="0"/>
                </a:moveTo>
                <a:lnTo>
                  <a:pt x="2762418" y="0"/>
                </a:lnTo>
                <a:lnTo>
                  <a:pt x="2762418" y="2762417"/>
                </a:lnTo>
                <a:lnTo>
                  <a:pt x="0" y="27624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9424153">
            <a:off x="11908259" y="2421062"/>
            <a:ext cx="2762417" cy="2762417"/>
          </a:xfrm>
          <a:custGeom>
            <a:avLst/>
            <a:gdLst/>
            <a:ahLst/>
            <a:cxnLst/>
            <a:rect l="l" t="t" r="r" b="b"/>
            <a:pathLst>
              <a:path w="2762417" h="2762417">
                <a:moveTo>
                  <a:pt x="0" y="0"/>
                </a:moveTo>
                <a:lnTo>
                  <a:pt x="2762417" y="0"/>
                </a:lnTo>
                <a:lnTo>
                  <a:pt x="2762417" y="2762417"/>
                </a:lnTo>
                <a:lnTo>
                  <a:pt x="0" y="276241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907005">
            <a:off x="4327019" y="5290386"/>
            <a:ext cx="2762417" cy="2762417"/>
          </a:xfrm>
          <a:custGeom>
            <a:avLst/>
            <a:gdLst/>
            <a:ahLst/>
            <a:cxnLst/>
            <a:rect l="l" t="t" r="r" b="b"/>
            <a:pathLst>
              <a:path w="2762417" h="2762417">
                <a:moveTo>
                  <a:pt x="0" y="0"/>
                </a:moveTo>
                <a:lnTo>
                  <a:pt x="2762417" y="0"/>
                </a:lnTo>
                <a:lnTo>
                  <a:pt x="2762417" y="2762417"/>
                </a:lnTo>
                <a:lnTo>
                  <a:pt x="0" y="276241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947024">
            <a:off x="6587667" y="6984001"/>
            <a:ext cx="2762417" cy="2762417"/>
          </a:xfrm>
          <a:custGeom>
            <a:avLst/>
            <a:gdLst/>
            <a:ahLst/>
            <a:cxnLst/>
            <a:rect l="l" t="t" r="r" b="b"/>
            <a:pathLst>
              <a:path w="2762417" h="2762417">
                <a:moveTo>
                  <a:pt x="0" y="0"/>
                </a:moveTo>
                <a:lnTo>
                  <a:pt x="2762418" y="0"/>
                </a:lnTo>
                <a:lnTo>
                  <a:pt x="2762418" y="2762417"/>
                </a:lnTo>
                <a:lnTo>
                  <a:pt x="0" y="276241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9585885">
            <a:off x="9493580" y="724411"/>
            <a:ext cx="2762417" cy="2762417"/>
          </a:xfrm>
          <a:custGeom>
            <a:avLst/>
            <a:gdLst/>
            <a:ahLst/>
            <a:cxnLst/>
            <a:rect l="l" t="t" r="r" b="b"/>
            <a:pathLst>
              <a:path w="2762417" h="2762417">
                <a:moveTo>
                  <a:pt x="0" y="0"/>
                </a:moveTo>
                <a:lnTo>
                  <a:pt x="2762418" y="0"/>
                </a:lnTo>
                <a:lnTo>
                  <a:pt x="2762418" y="2762417"/>
                </a:lnTo>
                <a:lnTo>
                  <a:pt x="0" y="276241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4684748" y="2778791"/>
            <a:ext cx="2046958" cy="2046958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14398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Karijerno </a:t>
              </a:r>
            </a:p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14398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savjetovanje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945397" y="1065928"/>
            <a:ext cx="2046958" cy="2046958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0069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Stručna</a:t>
              </a:r>
            </a:p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0069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praksa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851310" y="1082140"/>
            <a:ext cx="2046958" cy="2046958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r>
                <a:rPr lang="en-US" sz="1850" b="1">
                  <a:solidFill>
                    <a:srgbClr val="7D87C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Umrežavanjei</a:t>
              </a:r>
            </a:p>
            <a:p>
              <a:pPr algn="ctr">
                <a:lnSpc>
                  <a:spcPts val="2590"/>
                </a:lnSpc>
              </a:pPr>
              <a:r>
                <a:rPr lang="en-US" sz="1850" b="1">
                  <a:solidFill>
                    <a:srgbClr val="7D87C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alumni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265988" y="2788316"/>
            <a:ext cx="2046958" cy="2046958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r>
                <a:rPr lang="en-US" sz="1850" b="1">
                  <a:solidFill>
                    <a:srgbClr val="00AEE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Podrška</a:t>
              </a:r>
            </a:p>
            <a:p>
              <a:pPr algn="ctr">
                <a:lnSpc>
                  <a:spcPts val="2590"/>
                </a:lnSpc>
              </a:pPr>
              <a:r>
                <a:rPr lang="en-US" sz="1850" b="1">
                  <a:solidFill>
                    <a:srgbClr val="00AEE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studentima s</a:t>
              </a:r>
            </a:p>
            <a:p>
              <a:pPr algn="ctr">
                <a:lnSpc>
                  <a:spcPts val="2590"/>
                </a:lnSpc>
              </a:pPr>
              <a:r>
                <a:rPr lang="en-US" sz="1850" b="1">
                  <a:solidFill>
                    <a:srgbClr val="00AEE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invaliditetom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825334" y="7317833"/>
            <a:ext cx="2046958" cy="2046958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FBAE4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Promicanje i zaštita </a:t>
              </a:r>
            </a:p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FBAE4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mentalnog</a:t>
              </a:r>
            </a:p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FBAE4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zdravlja 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6945397" y="7320820"/>
            <a:ext cx="2046958" cy="2046958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40BFB4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Individualno</a:t>
              </a:r>
            </a:p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40BFB4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psihološko</a:t>
              </a:r>
            </a:p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40BFB4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savjetovanje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4684748" y="5616007"/>
            <a:ext cx="2046958" cy="2046958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A90D2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Radionice i predavanja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2090130" y="5612475"/>
            <a:ext cx="2046958" cy="2046958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B0BDC1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Inkluzivnost</a:t>
              </a:r>
            </a:p>
          </p:txBody>
        </p:sp>
      </p:grpSp>
      <p:sp>
        <p:nvSpPr>
          <p:cNvPr id="34" name="Freeform 34"/>
          <p:cNvSpPr/>
          <p:nvPr/>
        </p:nvSpPr>
        <p:spPr>
          <a:xfrm>
            <a:off x="154572" y="131956"/>
            <a:ext cx="5331879" cy="1381976"/>
          </a:xfrm>
          <a:custGeom>
            <a:avLst/>
            <a:gdLst/>
            <a:ahLst/>
            <a:cxnLst/>
            <a:rect l="l" t="t" r="r" b="b"/>
            <a:pathLst>
              <a:path w="5331879" h="1381976">
                <a:moveTo>
                  <a:pt x="0" y="0"/>
                </a:moveTo>
                <a:lnTo>
                  <a:pt x="5331879" y="0"/>
                </a:lnTo>
                <a:lnTo>
                  <a:pt x="5331879" y="1381976"/>
                </a:lnTo>
                <a:lnTo>
                  <a:pt x="0" y="1381976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8174908" y="4165057"/>
            <a:ext cx="2866204" cy="2066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b="1">
                <a:solidFill>
                  <a:srgbClr val="EA234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ODJEL ZA </a:t>
            </a:r>
          </a:p>
          <a:p>
            <a:pPr algn="ctr">
              <a:lnSpc>
                <a:spcPts val="4199"/>
              </a:lnSpc>
            </a:pPr>
            <a:r>
              <a:rPr lang="en-US" sz="2999" b="1">
                <a:solidFill>
                  <a:srgbClr val="EA234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STUDENTSKO </a:t>
            </a:r>
          </a:p>
          <a:p>
            <a:pPr algn="ctr">
              <a:lnSpc>
                <a:spcPts val="4199"/>
              </a:lnSpc>
            </a:pPr>
            <a:r>
              <a:rPr lang="en-US" sz="2999" b="1">
                <a:solidFill>
                  <a:srgbClr val="EA234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SAVJETOVANJE </a:t>
            </a:r>
          </a:p>
          <a:p>
            <a:pPr algn="ctr">
              <a:lnSpc>
                <a:spcPts val="4199"/>
              </a:lnSpc>
            </a:pPr>
            <a:r>
              <a:rPr lang="en-US" sz="2999" b="1">
                <a:solidFill>
                  <a:srgbClr val="EA234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 ALUMNIJE</a:t>
            </a:r>
            <a:r>
              <a:rPr lang="en-US" sz="2999">
                <a:solidFill>
                  <a:srgbClr val="EA234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10000" y="3674939"/>
            <a:ext cx="12291422" cy="24915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5651" lvl="1" indent="-377825">
              <a:lnSpc>
                <a:spcPts val="4900"/>
              </a:lnSpc>
              <a:buFont typeface="Arial"/>
              <a:buChar char="•"/>
            </a:pPr>
            <a:endParaRPr lang="en-US" sz="35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77826" lvl="1">
              <a:lnSpc>
                <a:spcPts val="4900"/>
              </a:lnSpc>
            </a:pP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endParaRPr lang="en-US" sz="35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5085"/>
              </a:lnSpc>
            </a:pPr>
            <a:endParaRPr lang="en-US" sz="35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63508" y="181537"/>
            <a:ext cx="4784212" cy="2691119"/>
          </a:xfrm>
          <a:custGeom>
            <a:avLst/>
            <a:gdLst/>
            <a:ahLst/>
            <a:cxnLst/>
            <a:rect l="l" t="t" r="r" b="b"/>
            <a:pathLst>
              <a:path w="4784212" h="2691119">
                <a:moveTo>
                  <a:pt x="0" y="0"/>
                </a:moveTo>
                <a:lnTo>
                  <a:pt x="4784212" y="0"/>
                </a:lnTo>
                <a:lnTo>
                  <a:pt x="4784212" y="2691119"/>
                </a:lnTo>
                <a:lnTo>
                  <a:pt x="0" y="26911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6BC538-FE18-43E4-A5CA-4DD28963EDC5}"/>
              </a:ext>
            </a:extLst>
          </p:cNvPr>
          <p:cNvSpPr/>
          <p:nvPr/>
        </p:nvSpPr>
        <p:spPr>
          <a:xfrm>
            <a:off x="4572000" y="1347685"/>
            <a:ext cx="9144000" cy="69632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Stručna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praksa</a:t>
            </a:r>
            <a:endParaRPr lang="en-US" sz="35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4900"/>
              </a:lnSpc>
            </a:pPr>
            <a:endParaRPr lang="en-US" sz="35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>
              <a:lnSpc>
                <a:spcPts val="4900"/>
              </a:lnSpc>
            </a:pPr>
            <a:endParaRPr lang="hr-HR" sz="35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>
              <a:lnSpc>
                <a:spcPts val="4900"/>
              </a:lnSpc>
            </a:pP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Tko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može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sudjelovati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u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programu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stručne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prakse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?</a:t>
            </a:r>
          </a:p>
          <a:p>
            <a:pPr>
              <a:lnSpc>
                <a:spcPts val="4900"/>
              </a:lnSpc>
            </a:pPr>
            <a:endParaRPr lang="en-US" sz="35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1212851" lvl="2" indent="-377825">
              <a:lnSpc>
                <a:spcPts val="4900"/>
              </a:lnSpc>
              <a:buFont typeface="Arial"/>
              <a:buChar char="•"/>
            </a:pP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Redoviti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izvanredni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studenti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prijediplomskog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diplomskog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studija</a:t>
            </a:r>
            <a:endParaRPr lang="en-US" sz="35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212851" lvl="2" indent="-377825">
              <a:lnSpc>
                <a:spcPts val="4900"/>
              </a:lnSpc>
              <a:buFont typeface="Arial"/>
              <a:buChar char="•"/>
            </a:pP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Minimalno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4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tjedna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po 4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sata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dnevno</a:t>
            </a:r>
            <a:endParaRPr lang="hr-HR" sz="35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55651" lvl="1" indent="-377825">
              <a:lnSpc>
                <a:spcPts val="4900"/>
              </a:lnSpc>
              <a:buFont typeface="Arial"/>
              <a:buChar char="•"/>
            </a:pPr>
            <a:endParaRPr lang="hr-HR" sz="35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77826" lvl="1">
              <a:lnSpc>
                <a:spcPts val="4900"/>
              </a:lnSpc>
            </a:pPr>
            <a:r>
              <a:rPr lang="hr-HR" sz="35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 </a:t>
            </a:r>
            <a:endParaRPr lang="hr-HR" sz="35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279B4A-9309-4B30-B38A-740EC542A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78" y="6737909"/>
            <a:ext cx="4784212" cy="33675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BDEB4C-C93B-4FC5-9A61-BC0DFE72D1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1308" y="260452"/>
            <a:ext cx="5733184" cy="25983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41759" y="614689"/>
            <a:ext cx="6117541" cy="1960162"/>
          </a:xfrm>
          <a:custGeom>
            <a:avLst/>
            <a:gdLst/>
            <a:ahLst/>
            <a:cxnLst/>
            <a:rect l="l" t="t" r="r" b="b"/>
            <a:pathLst>
              <a:path w="6117541" h="1960162">
                <a:moveTo>
                  <a:pt x="0" y="0"/>
                </a:moveTo>
                <a:lnTo>
                  <a:pt x="6117541" y="0"/>
                </a:lnTo>
                <a:lnTo>
                  <a:pt x="6117541" y="1960162"/>
                </a:lnTo>
                <a:lnTo>
                  <a:pt x="0" y="19601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141759" y="2875271"/>
            <a:ext cx="6117541" cy="1962711"/>
          </a:xfrm>
          <a:custGeom>
            <a:avLst/>
            <a:gdLst/>
            <a:ahLst/>
            <a:cxnLst/>
            <a:rect l="l" t="t" r="r" b="b"/>
            <a:pathLst>
              <a:path w="6117541" h="1962711">
                <a:moveTo>
                  <a:pt x="0" y="0"/>
                </a:moveTo>
                <a:lnTo>
                  <a:pt x="6117541" y="0"/>
                </a:lnTo>
                <a:lnTo>
                  <a:pt x="6117541" y="1962711"/>
                </a:lnTo>
                <a:lnTo>
                  <a:pt x="0" y="19627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823892" y="614689"/>
            <a:ext cx="4223293" cy="4223293"/>
          </a:xfrm>
          <a:custGeom>
            <a:avLst/>
            <a:gdLst/>
            <a:ahLst/>
            <a:cxnLst/>
            <a:rect l="l" t="t" r="r" b="b"/>
            <a:pathLst>
              <a:path w="4223293" h="4223293">
                <a:moveTo>
                  <a:pt x="0" y="0"/>
                </a:moveTo>
                <a:lnTo>
                  <a:pt x="4223293" y="0"/>
                </a:lnTo>
                <a:lnTo>
                  <a:pt x="4223293" y="4223293"/>
                </a:lnTo>
                <a:lnTo>
                  <a:pt x="0" y="42232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186578" y="5247422"/>
            <a:ext cx="13914844" cy="3709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Tjedan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karijera</a:t>
            </a:r>
            <a:endParaRPr lang="en-US" sz="35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4900"/>
              </a:lnSpc>
            </a:pPr>
            <a:endParaRPr lang="en-US" sz="35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Izravna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komunikacija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gospodarstvenika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studenata</a:t>
            </a:r>
            <a:endParaRPr lang="en-US" sz="35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Upoznavanje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studenata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stanjem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prilikama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tržištu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rada</a:t>
            </a:r>
            <a:endParaRPr lang="en-US" sz="35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Pomoć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u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uspješnoj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integraciji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tržištu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rada</a:t>
            </a:r>
            <a:endParaRPr lang="en-US" sz="35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5085"/>
              </a:lnSpc>
            </a:pPr>
            <a:endParaRPr lang="en-US" sz="35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63508" y="181537"/>
            <a:ext cx="4784212" cy="2691119"/>
          </a:xfrm>
          <a:custGeom>
            <a:avLst/>
            <a:gdLst/>
            <a:ahLst/>
            <a:cxnLst/>
            <a:rect l="l" t="t" r="r" b="b"/>
            <a:pathLst>
              <a:path w="4784212" h="2691119">
                <a:moveTo>
                  <a:pt x="0" y="0"/>
                </a:moveTo>
                <a:lnTo>
                  <a:pt x="4784212" y="0"/>
                </a:lnTo>
                <a:lnTo>
                  <a:pt x="4784212" y="2691119"/>
                </a:lnTo>
                <a:lnTo>
                  <a:pt x="0" y="26911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40720" y="3848100"/>
            <a:ext cx="13406559" cy="3729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Aktivnosti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Ureda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za</a:t>
            </a:r>
            <a:r>
              <a:rPr lang="hr-HR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hr-HR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alumnije</a:t>
            </a:r>
            <a:endParaRPr lang="en-US" sz="35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4900"/>
              </a:lnSpc>
            </a:pPr>
            <a:endParaRPr lang="en-US" sz="35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835026" lvl="1" indent="-457200">
              <a:lnSpc>
                <a:spcPts val="4900"/>
              </a:lnSpc>
              <a:buFont typeface="Arial" panose="020B0604020202020204" pitchFamily="34" charset="0"/>
              <a:buChar char="•"/>
            </a:pPr>
            <a:r>
              <a:rPr lang="hr-HR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Povezivanje i jačanje veza između Sveučilišta u Dubrovniku i njegovih bivših studenata, potičući suradnju i razmjenu iskustava.</a:t>
            </a:r>
          </a:p>
          <a:p>
            <a:pPr marL="835026" lvl="1" indent="-457200">
              <a:lnSpc>
                <a:spcPts val="4900"/>
              </a:lnSpc>
              <a:buFont typeface="Arial" panose="020B0604020202020204" pitchFamily="34" charset="0"/>
              <a:buChar char="•"/>
            </a:pPr>
            <a:endParaRPr lang="en-US" sz="35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63508" y="181537"/>
            <a:ext cx="4784212" cy="2691119"/>
          </a:xfrm>
          <a:custGeom>
            <a:avLst/>
            <a:gdLst/>
            <a:ahLst/>
            <a:cxnLst/>
            <a:rect l="l" t="t" r="r" b="b"/>
            <a:pathLst>
              <a:path w="4784212" h="2691119">
                <a:moveTo>
                  <a:pt x="0" y="0"/>
                </a:moveTo>
                <a:lnTo>
                  <a:pt x="4784212" y="0"/>
                </a:lnTo>
                <a:lnTo>
                  <a:pt x="4784212" y="2691119"/>
                </a:lnTo>
                <a:lnTo>
                  <a:pt x="0" y="26911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11465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40720" y="3390900"/>
            <a:ext cx="13406559" cy="4985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Aktivnosti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Ureda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za</a:t>
            </a:r>
            <a:r>
              <a:rPr lang="hr-HR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hr-HR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alumnije</a:t>
            </a:r>
            <a:endParaRPr lang="en-US" sz="35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4900"/>
              </a:lnSpc>
            </a:pPr>
            <a:endParaRPr lang="en-US" sz="35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835026" lvl="1" indent="-457200">
              <a:lnSpc>
                <a:spcPts val="4900"/>
              </a:lnSpc>
              <a:buFont typeface="Arial" panose="020B0604020202020204" pitchFamily="34" charset="0"/>
              <a:buChar char="•"/>
            </a:pPr>
            <a:r>
              <a:rPr lang="hr-HR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Povezivanje i komunikacija s bivšim studentima Sveučilišta</a:t>
            </a:r>
          </a:p>
          <a:p>
            <a:pPr marL="835026" lvl="1" indent="-457200">
              <a:lnSpc>
                <a:spcPts val="4900"/>
              </a:lnSpc>
              <a:buFont typeface="Arial" panose="020B0604020202020204" pitchFamily="34" charset="0"/>
              <a:buChar char="•"/>
            </a:pPr>
            <a:r>
              <a:rPr lang="hr-HR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Uključivanje </a:t>
            </a:r>
            <a:r>
              <a:rPr lang="hr-HR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alumnija</a:t>
            </a:r>
            <a:r>
              <a:rPr lang="hr-HR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u aktivnosti Sveučilišta putem stručnih predavanja, radionica i panela, gdje mogu dijeliti svoja znanja i iskustva sa studentima</a:t>
            </a:r>
          </a:p>
          <a:p>
            <a:pPr marL="835026" lvl="1" indent="-457200">
              <a:lnSpc>
                <a:spcPts val="4900"/>
              </a:lnSpc>
              <a:buFont typeface="Arial" panose="020B0604020202020204" pitchFamily="34" charset="0"/>
              <a:buChar char="•"/>
            </a:pPr>
            <a:r>
              <a:rPr lang="hr-HR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Suradnja s UNIDU </a:t>
            </a:r>
            <a:r>
              <a:rPr lang="hr-HR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Alumni</a:t>
            </a:r>
            <a:r>
              <a:rPr lang="hr-HR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klubom</a:t>
            </a:r>
          </a:p>
          <a:p>
            <a:pPr marL="835026" lvl="1" indent="-457200">
              <a:lnSpc>
                <a:spcPts val="4900"/>
              </a:lnSpc>
              <a:buFont typeface="Arial" panose="020B0604020202020204" pitchFamily="34" charset="0"/>
              <a:buChar char="•"/>
            </a:pPr>
            <a:endParaRPr lang="en-US" sz="35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63508" y="181537"/>
            <a:ext cx="4784212" cy="2691119"/>
          </a:xfrm>
          <a:custGeom>
            <a:avLst/>
            <a:gdLst/>
            <a:ahLst/>
            <a:cxnLst/>
            <a:rect l="l" t="t" r="r" b="b"/>
            <a:pathLst>
              <a:path w="4784212" h="2691119">
                <a:moveTo>
                  <a:pt x="0" y="0"/>
                </a:moveTo>
                <a:lnTo>
                  <a:pt x="4784212" y="0"/>
                </a:lnTo>
                <a:lnTo>
                  <a:pt x="4784212" y="2691119"/>
                </a:lnTo>
                <a:lnTo>
                  <a:pt x="0" y="26911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223486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56298" y="2281185"/>
            <a:ext cx="14775404" cy="6670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Odjel za studentsko savjetovanje i alumnije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Lapadska obala 7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Ekonomski fakultet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web: https://www.unidu.hr/odjelzassia/</a:t>
            </a:r>
          </a:p>
          <a:p>
            <a:pPr algn="ctr">
              <a:lnSpc>
                <a:spcPts val="4060"/>
              </a:lnSpc>
            </a:pPr>
            <a:endParaRPr lang="en-US" sz="29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Voditeljica: dr. sc. Daria Vučijević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tel: + 385 (0) 20 445 931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e-mail: daria.vucijevic@unidu.hr</a:t>
            </a:r>
          </a:p>
          <a:p>
            <a:pPr algn="ctr">
              <a:lnSpc>
                <a:spcPts val="4060"/>
              </a:lnSpc>
            </a:pPr>
            <a:endParaRPr lang="en-US" sz="29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4060"/>
              </a:lnSpc>
            </a:pPr>
            <a:r>
              <a:rPr lang="en-US" sz="29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Ured za inkluzivnost i psihološku podršku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Voditeljica: Jelena Bupić, mag. psych.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tel: + 385 (0) 20 445 921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e-mail: jelena.bupic@unidu.hr</a:t>
            </a:r>
          </a:p>
        </p:txBody>
      </p:sp>
      <p:sp>
        <p:nvSpPr>
          <p:cNvPr id="3" name="Freeform 3"/>
          <p:cNvSpPr/>
          <p:nvPr/>
        </p:nvSpPr>
        <p:spPr>
          <a:xfrm>
            <a:off x="163508" y="181537"/>
            <a:ext cx="4784212" cy="2691119"/>
          </a:xfrm>
          <a:custGeom>
            <a:avLst/>
            <a:gdLst/>
            <a:ahLst/>
            <a:cxnLst/>
            <a:rect l="l" t="t" r="r" b="b"/>
            <a:pathLst>
              <a:path w="4784212" h="2691119">
                <a:moveTo>
                  <a:pt x="0" y="0"/>
                </a:moveTo>
                <a:lnTo>
                  <a:pt x="4784212" y="0"/>
                </a:lnTo>
                <a:lnTo>
                  <a:pt x="4784212" y="2691119"/>
                </a:lnTo>
                <a:lnTo>
                  <a:pt x="0" y="26911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899508" y="6995436"/>
            <a:ext cx="2947771" cy="2577960"/>
          </a:xfrm>
          <a:custGeom>
            <a:avLst/>
            <a:gdLst/>
            <a:ahLst/>
            <a:cxnLst/>
            <a:rect l="l" t="t" r="r" b="b"/>
            <a:pathLst>
              <a:path w="2947771" h="2577960">
                <a:moveTo>
                  <a:pt x="0" y="0"/>
                </a:moveTo>
                <a:lnTo>
                  <a:pt x="2947771" y="0"/>
                </a:lnTo>
                <a:lnTo>
                  <a:pt x="2947771" y="2577960"/>
                </a:lnTo>
                <a:lnTo>
                  <a:pt x="0" y="25779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265358" y="6749754"/>
            <a:ext cx="806465" cy="511738"/>
          </a:xfrm>
          <a:custGeom>
            <a:avLst/>
            <a:gdLst/>
            <a:ahLst/>
            <a:cxnLst/>
            <a:rect l="l" t="t" r="r" b="b"/>
            <a:pathLst>
              <a:path w="806465" h="511738">
                <a:moveTo>
                  <a:pt x="0" y="0"/>
                </a:moveTo>
                <a:lnTo>
                  <a:pt x="806465" y="0"/>
                </a:lnTo>
                <a:lnTo>
                  <a:pt x="806465" y="511739"/>
                </a:lnTo>
                <a:lnTo>
                  <a:pt x="0" y="5117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3508" y="181537"/>
            <a:ext cx="4784212" cy="2691119"/>
          </a:xfrm>
          <a:custGeom>
            <a:avLst/>
            <a:gdLst/>
            <a:ahLst/>
            <a:cxnLst/>
            <a:rect l="l" t="t" r="r" b="b"/>
            <a:pathLst>
              <a:path w="4784212" h="2691119">
                <a:moveTo>
                  <a:pt x="0" y="0"/>
                </a:moveTo>
                <a:lnTo>
                  <a:pt x="4784212" y="0"/>
                </a:lnTo>
                <a:lnTo>
                  <a:pt x="4784212" y="2691119"/>
                </a:lnTo>
                <a:lnTo>
                  <a:pt x="0" y="269111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440721" y="3883025"/>
            <a:ext cx="13406559" cy="3100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Odjel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za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studentsko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savjetovanje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alumnije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pruža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podršku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sadašnjim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bivšim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studentima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u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pripremi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za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tržište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rada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razvoju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njihove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profesionalne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karijere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hr-HR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promiče mentalno zdravlje,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pruža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r-HR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studentima individualno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psihološ</a:t>
            </a:r>
            <a:r>
              <a:rPr lang="hr-HR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ko</a:t>
            </a:r>
            <a:r>
              <a:rPr lang="hr-HR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savjetovanje i podršku studentima s invaliditetom.</a:t>
            </a:r>
            <a:endParaRPr lang="en-US" sz="35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8496" y="585148"/>
            <a:ext cx="3734311" cy="2403963"/>
          </a:xfrm>
          <a:custGeom>
            <a:avLst/>
            <a:gdLst/>
            <a:ahLst/>
            <a:cxnLst/>
            <a:rect l="l" t="t" r="r" b="b"/>
            <a:pathLst>
              <a:path w="3734311" h="2403963">
                <a:moveTo>
                  <a:pt x="0" y="0"/>
                </a:moveTo>
                <a:lnTo>
                  <a:pt x="3734311" y="0"/>
                </a:lnTo>
                <a:lnTo>
                  <a:pt x="3734311" y="2403963"/>
                </a:lnTo>
                <a:lnTo>
                  <a:pt x="0" y="24039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186578" y="3540321"/>
            <a:ext cx="13914844" cy="5567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Aktivnosti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Ureda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za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inkluzivnost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i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psihološku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podršku</a:t>
            </a:r>
            <a:endParaRPr lang="en-US" sz="35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4900"/>
              </a:lnSpc>
            </a:pPr>
            <a:endParaRPr lang="en-US" sz="35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Individualna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psihološko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savjetovanje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podrška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za studente </a:t>
            </a: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Psihoedukativne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radionice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predavanja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Savjetovanje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u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vezi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odabira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studijskih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programa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karijernog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razvoja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akademskih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izazova</a:t>
            </a:r>
            <a:endParaRPr lang="en-US" sz="35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Podrška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u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ostvarivanju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prava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prilagodbi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nastavnog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procesa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za studente s invaliditetom</a:t>
            </a:r>
          </a:p>
          <a:p>
            <a:pPr algn="l">
              <a:lnSpc>
                <a:spcPts val="5085"/>
              </a:lnSpc>
            </a:pPr>
            <a:endParaRPr lang="en-US" sz="35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63508" y="181537"/>
            <a:ext cx="4784212" cy="2691119"/>
          </a:xfrm>
          <a:custGeom>
            <a:avLst/>
            <a:gdLst/>
            <a:ahLst/>
            <a:cxnLst/>
            <a:rect l="l" t="t" r="r" b="b"/>
            <a:pathLst>
              <a:path w="4784212" h="2691119">
                <a:moveTo>
                  <a:pt x="0" y="0"/>
                </a:moveTo>
                <a:lnTo>
                  <a:pt x="4784212" y="0"/>
                </a:lnTo>
                <a:lnTo>
                  <a:pt x="4784212" y="2691119"/>
                </a:lnTo>
                <a:lnTo>
                  <a:pt x="0" y="26911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05119" y="3607787"/>
            <a:ext cx="14877762" cy="4850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Podrška studentima s invaliditetom</a:t>
            </a:r>
          </a:p>
          <a:p>
            <a:pPr algn="l">
              <a:lnSpc>
                <a:spcPts val="4900"/>
              </a:lnSpc>
            </a:pPr>
            <a:endParaRPr lang="en-US" sz="3500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Tko su studenti s invaliditetom? </a:t>
            </a:r>
          </a:p>
          <a:p>
            <a:pPr marL="1511301" lvl="2" indent="-503767" algn="l">
              <a:lnSpc>
                <a:spcPts val="4900"/>
              </a:lnSpc>
              <a:buFont typeface="Arial"/>
              <a:buChar char="⚬"/>
            </a:pPr>
            <a:r>
              <a:rPr lang="en-US" sz="3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Svi studenti koji zbog bolesti, oštećenja ili poremećaja, bez obzira na rješenje o utvrđenom postotku tjelesnog oštećenja, imaju stalne, povremene ili privremene teškoće u realizaciji svakodnevnih akademskih aktivnosti.</a:t>
            </a:r>
          </a:p>
          <a:p>
            <a:pPr algn="l">
              <a:lnSpc>
                <a:spcPts val="4257"/>
              </a:lnSpc>
            </a:pPr>
            <a:endParaRPr lang="en-US" sz="35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63508" y="181537"/>
            <a:ext cx="4784212" cy="2691119"/>
          </a:xfrm>
          <a:custGeom>
            <a:avLst/>
            <a:gdLst/>
            <a:ahLst/>
            <a:cxnLst/>
            <a:rect l="l" t="t" r="r" b="b"/>
            <a:pathLst>
              <a:path w="4784212" h="2691119">
                <a:moveTo>
                  <a:pt x="0" y="0"/>
                </a:moveTo>
                <a:lnTo>
                  <a:pt x="4784212" y="0"/>
                </a:lnTo>
                <a:lnTo>
                  <a:pt x="4784212" y="2691119"/>
                </a:lnTo>
                <a:lnTo>
                  <a:pt x="0" y="26911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56298" y="2942459"/>
            <a:ext cx="14775404" cy="6089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Podrška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studentima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s invaliditetom</a:t>
            </a:r>
          </a:p>
          <a:p>
            <a:pPr algn="l">
              <a:lnSpc>
                <a:spcPts val="4900"/>
              </a:lnSpc>
            </a:pPr>
            <a:endParaRPr lang="en-US" sz="35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4900"/>
              </a:lnSpc>
            </a:pPr>
            <a:endParaRPr lang="en-US" sz="35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Za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ostvarivanje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prava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prilagodbu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nastave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provjere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znanja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kao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drugih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pitanja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vezanih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uz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prava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podršku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studentima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 invaliditetom, student se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mogu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javiti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koordinatoricama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algn="l">
              <a:lnSpc>
                <a:spcPts val="4900"/>
              </a:lnSpc>
            </a:pP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1511301" lvl="2" indent="-503767" algn="l">
              <a:lnSpc>
                <a:spcPts val="4900"/>
              </a:lnSpc>
              <a:buFont typeface="Arial"/>
              <a:buChar char="⚬"/>
            </a:pP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daria.vucijevic@unidu.hr</a:t>
            </a:r>
          </a:p>
          <a:p>
            <a:pPr marL="1511301" lvl="2" indent="-503767" algn="l">
              <a:lnSpc>
                <a:spcPts val="4900"/>
              </a:lnSpc>
              <a:buFont typeface="Arial"/>
              <a:buChar char="⚬"/>
            </a:pP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jelena.bupic@unidu.hr</a:t>
            </a:r>
          </a:p>
          <a:p>
            <a:pPr algn="l">
              <a:lnSpc>
                <a:spcPts val="4257"/>
              </a:lnSpc>
            </a:pPr>
            <a:endParaRPr lang="en-US" sz="35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63508" y="181537"/>
            <a:ext cx="4784212" cy="2691119"/>
          </a:xfrm>
          <a:custGeom>
            <a:avLst/>
            <a:gdLst/>
            <a:ahLst/>
            <a:cxnLst/>
            <a:rect l="l" t="t" r="r" b="b"/>
            <a:pathLst>
              <a:path w="4784212" h="2691119">
                <a:moveTo>
                  <a:pt x="0" y="0"/>
                </a:moveTo>
                <a:lnTo>
                  <a:pt x="4784212" y="0"/>
                </a:lnTo>
                <a:lnTo>
                  <a:pt x="4784212" y="2691119"/>
                </a:lnTo>
                <a:lnTo>
                  <a:pt x="0" y="26911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68615" y="3691035"/>
            <a:ext cx="14750769" cy="5567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Individualna psihološko savjetovanje za studente </a:t>
            </a:r>
          </a:p>
          <a:p>
            <a:pPr algn="l">
              <a:lnSpc>
                <a:spcPts val="4900"/>
              </a:lnSpc>
            </a:pPr>
            <a:endParaRPr lang="en-US" sz="3500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Za sve studente &amp; besplatno</a:t>
            </a: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Savjetodavni rad temelji se na dobrovoljnosti i povjerljivosti</a:t>
            </a: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Adresa: </a:t>
            </a:r>
            <a:r>
              <a:rPr lang="en-US" sz="35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Lapadska obala 7, zgrada Ekonomskog fakulteta</a:t>
            </a:r>
            <a:r>
              <a:rPr lang="en-US" sz="3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kabinet EK-7</a:t>
            </a: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Za dogovor termina studenti se javljaju psihologinji putem e-maila: </a:t>
            </a:r>
            <a:r>
              <a:rPr lang="en-US" sz="35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2" tooltip="https://www.unidu.hr/odjelzassia/jelena.bupic@unidu.hr"/>
              </a:rPr>
              <a:t>jelena.bupic@unidu.hr</a:t>
            </a:r>
          </a:p>
          <a:p>
            <a:pPr algn="l">
              <a:lnSpc>
                <a:spcPts val="5085"/>
              </a:lnSpc>
            </a:pPr>
            <a:endParaRPr lang="en-US" sz="3500" u="sng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  <a:hlinkClick r:id="rId2" tooltip="https://www.unidu.hr/odjelzassia/jelena.bupic@unidu.hr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63508" y="181537"/>
            <a:ext cx="4784212" cy="2691119"/>
          </a:xfrm>
          <a:custGeom>
            <a:avLst/>
            <a:gdLst/>
            <a:ahLst/>
            <a:cxnLst/>
            <a:rect l="l" t="t" r="r" b="b"/>
            <a:pathLst>
              <a:path w="4784212" h="2691119">
                <a:moveTo>
                  <a:pt x="0" y="0"/>
                </a:moveTo>
                <a:lnTo>
                  <a:pt x="4784212" y="0"/>
                </a:lnTo>
                <a:lnTo>
                  <a:pt x="4784212" y="2691119"/>
                </a:lnTo>
                <a:lnTo>
                  <a:pt x="0" y="26911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40721" y="3561122"/>
            <a:ext cx="13406559" cy="3729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Aktivnosti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Ureda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za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karijerno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savjetovanje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  <a:p>
            <a:pPr algn="ctr">
              <a:lnSpc>
                <a:spcPts val="4900"/>
              </a:lnSpc>
            </a:pPr>
            <a:endParaRPr lang="en-US" sz="35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Grupno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individualno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savjetovanje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Radionice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Organiziranje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stručne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prakse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tijekom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studija</a:t>
            </a:r>
            <a:endParaRPr lang="en-US" sz="35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Tjedan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karijera</a:t>
            </a:r>
            <a:endParaRPr lang="en-US" sz="35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63508" y="181537"/>
            <a:ext cx="4784212" cy="2691119"/>
          </a:xfrm>
          <a:custGeom>
            <a:avLst/>
            <a:gdLst/>
            <a:ahLst/>
            <a:cxnLst/>
            <a:rect l="l" t="t" r="r" b="b"/>
            <a:pathLst>
              <a:path w="4784212" h="2691119">
                <a:moveTo>
                  <a:pt x="0" y="0"/>
                </a:moveTo>
                <a:lnTo>
                  <a:pt x="4784212" y="0"/>
                </a:lnTo>
                <a:lnTo>
                  <a:pt x="4784212" y="2691119"/>
                </a:lnTo>
                <a:lnTo>
                  <a:pt x="0" y="26911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77750" y="3879740"/>
            <a:ext cx="14532499" cy="3729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Zašto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savjetovanje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za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razvoj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karijere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?</a:t>
            </a:r>
          </a:p>
          <a:p>
            <a:pPr algn="ctr">
              <a:lnSpc>
                <a:spcPts val="4900"/>
              </a:lnSpc>
            </a:pPr>
            <a:endParaRPr lang="en-US" sz="35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Razumjeti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tržište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rada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potrebe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poslodavaca</a:t>
            </a:r>
            <a:endParaRPr lang="en-US" sz="35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Unaprijediti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vještine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samoprezentacije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u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poslovnom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kontekstu</a:t>
            </a:r>
            <a:endParaRPr lang="en-US" sz="35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Proaktivno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upravljati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razvojem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karijere</a:t>
            </a:r>
            <a:endParaRPr lang="en-US" sz="35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Poslovno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umrežavanje</a:t>
            </a:r>
            <a:endParaRPr lang="en-US" sz="35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63508" y="181537"/>
            <a:ext cx="4784212" cy="2691119"/>
          </a:xfrm>
          <a:custGeom>
            <a:avLst/>
            <a:gdLst/>
            <a:ahLst/>
            <a:cxnLst/>
            <a:rect l="l" t="t" r="r" b="b"/>
            <a:pathLst>
              <a:path w="4784212" h="2691119">
                <a:moveTo>
                  <a:pt x="0" y="0"/>
                </a:moveTo>
                <a:lnTo>
                  <a:pt x="4784212" y="0"/>
                </a:lnTo>
                <a:lnTo>
                  <a:pt x="4784212" y="2691119"/>
                </a:lnTo>
                <a:lnTo>
                  <a:pt x="0" y="26911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47801" y="4177067"/>
            <a:ext cx="10896600" cy="3729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Radionice</a:t>
            </a: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  <a:p>
            <a:pPr algn="ctr">
              <a:lnSpc>
                <a:spcPts val="4900"/>
              </a:lnSpc>
            </a:pPr>
            <a:endParaRPr lang="en-US" sz="35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Pisanje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životopisa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motivacijskog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pisma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Intervju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za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posao</a:t>
            </a:r>
            <a:endParaRPr lang="en-US" sz="35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Metode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tehnike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traženja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posla</a:t>
            </a:r>
            <a:endParaRPr lang="en-US" sz="35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Od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profila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LinkedInu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posla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u pet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koraka</a:t>
            </a:r>
            <a:endParaRPr lang="en-US" sz="35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2945446" y="1235084"/>
            <a:ext cx="3618580" cy="5131146"/>
          </a:xfrm>
          <a:custGeom>
            <a:avLst/>
            <a:gdLst/>
            <a:ahLst/>
            <a:cxnLst/>
            <a:rect l="l" t="t" r="r" b="b"/>
            <a:pathLst>
              <a:path w="3618580" h="5131146">
                <a:moveTo>
                  <a:pt x="0" y="0"/>
                </a:moveTo>
                <a:lnTo>
                  <a:pt x="3618579" y="0"/>
                </a:lnTo>
                <a:lnTo>
                  <a:pt x="3618579" y="5131146"/>
                </a:lnTo>
                <a:lnTo>
                  <a:pt x="0" y="51311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088837" y="1889281"/>
            <a:ext cx="3331797" cy="863572"/>
          </a:xfrm>
          <a:custGeom>
            <a:avLst/>
            <a:gdLst/>
            <a:ahLst/>
            <a:cxnLst/>
            <a:rect l="l" t="t" r="r" b="b"/>
            <a:pathLst>
              <a:path w="3331797" h="863572">
                <a:moveTo>
                  <a:pt x="0" y="0"/>
                </a:moveTo>
                <a:lnTo>
                  <a:pt x="3331797" y="0"/>
                </a:lnTo>
                <a:lnTo>
                  <a:pt x="3331797" y="863572"/>
                </a:lnTo>
                <a:lnTo>
                  <a:pt x="0" y="8635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2945446" y="3407050"/>
            <a:ext cx="3618580" cy="2245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Ured za </a:t>
            </a:r>
            <a:r>
              <a:rPr lang="en-US" sz="18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karijerno</a:t>
            </a:r>
            <a:endParaRPr lang="en-US" sz="18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2659"/>
              </a:lnSpc>
            </a:pPr>
            <a:r>
              <a:rPr lang="en-US" sz="18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savjetovanje</a:t>
            </a:r>
            <a:endParaRPr lang="en-US" sz="18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2659"/>
              </a:lnSpc>
            </a:pPr>
            <a:endParaRPr lang="en-US" sz="18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2659"/>
              </a:lnSpc>
            </a:pPr>
            <a:endParaRPr lang="en-US" sz="18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1820"/>
              </a:lnSpc>
            </a:pPr>
            <a:r>
              <a:rPr lang="en-US" sz="13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CV</a:t>
            </a:r>
          </a:p>
          <a:p>
            <a:pPr algn="ctr">
              <a:lnSpc>
                <a:spcPts val="1820"/>
              </a:lnSpc>
            </a:pPr>
            <a:r>
              <a:rPr lang="en-US" sz="13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Motivacijsko</a:t>
            </a:r>
            <a:r>
              <a:rPr lang="en-US" sz="13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pismo</a:t>
            </a:r>
            <a:endParaRPr lang="en-US" sz="13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1820"/>
              </a:lnSpc>
            </a:pPr>
            <a:r>
              <a:rPr lang="en-US" sz="13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Traženje</a:t>
            </a:r>
            <a:r>
              <a:rPr lang="en-US" sz="13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posla</a:t>
            </a:r>
            <a:endParaRPr lang="en-US" sz="13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1820"/>
              </a:lnSpc>
              <a:spcBef>
                <a:spcPct val="0"/>
              </a:spcBef>
            </a:pPr>
            <a:r>
              <a:rPr lang="en-US" sz="13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LinkedIn</a:t>
            </a:r>
          </a:p>
        </p:txBody>
      </p:sp>
      <p:sp>
        <p:nvSpPr>
          <p:cNvPr id="6" name="Freeform 6"/>
          <p:cNvSpPr/>
          <p:nvPr/>
        </p:nvSpPr>
        <p:spPr>
          <a:xfrm>
            <a:off x="163508" y="181537"/>
            <a:ext cx="4784212" cy="2691119"/>
          </a:xfrm>
          <a:custGeom>
            <a:avLst/>
            <a:gdLst/>
            <a:ahLst/>
            <a:cxnLst/>
            <a:rect l="l" t="t" r="r" b="b"/>
            <a:pathLst>
              <a:path w="4784212" h="2691119">
                <a:moveTo>
                  <a:pt x="0" y="0"/>
                </a:moveTo>
                <a:lnTo>
                  <a:pt x="4784212" y="0"/>
                </a:lnTo>
                <a:lnTo>
                  <a:pt x="4784212" y="2691119"/>
                </a:lnTo>
                <a:lnTo>
                  <a:pt x="0" y="26911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517</Words>
  <Application>Microsoft Office PowerPoint</Application>
  <PresentationFormat>Custom</PresentationFormat>
  <Paragraphs>108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Open Sans Bold</vt:lpstr>
      <vt:lpstr>Calibri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ODJEL ZA</dc:title>
  <cp:lastModifiedBy>Korisnik</cp:lastModifiedBy>
  <cp:revision>10</cp:revision>
  <dcterms:created xsi:type="dcterms:W3CDTF">2006-08-16T00:00:00Z</dcterms:created>
  <dcterms:modified xsi:type="dcterms:W3CDTF">2025-09-23T12:03:31Z</dcterms:modified>
  <dc:identifier>DAGzHpj7mp0</dc:identifier>
</cp:coreProperties>
</file>